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457" r:id="rId2"/>
    <p:sldId id="459" r:id="rId3"/>
    <p:sldId id="431" r:id="rId4"/>
    <p:sldId id="264" r:id="rId5"/>
    <p:sldId id="437" r:id="rId6"/>
    <p:sldId id="456" r:id="rId7"/>
    <p:sldId id="436" r:id="rId8"/>
    <p:sldId id="452" r:id="rId9"/>
    <p:sldId id="265" r:id="rId10"/>
    <p:sldId id="438" r:id="rId11"/>
    <p:sldId id="440" r:id="rId12"/>
    <p:sldId id="442" r:id="rId13"/>
    <p:sldId id="443" r:id="rId14"/>
  </p:sldIdLst>
  <p:sldSz cx="18288000" cy="10287000"/>
  <p:notesSz cx="6858000" cy="9144000"/>
  <p:embeddedFontLst>
    <p:embeddedFont>
      <p:font typeface="Open Sans" charset="0"/>
      <p:regular r:id="rId16"/>
      <p:bold r:id="rId17"/>
      <p:italic r:id="rId18"/>
      <p:boldItalic r:id="rId19"/>
    </p:embeddedFont>
    <p:embeddedFont>
      <p:font typeface="Calibri Light" pitchFamily="34" charset="0"/>
      <p:regular r:id="rId20"/>
      <p: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1B7895"/>
    <a:srgbClr val="FFF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-186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B2FD5-4FFA-4201-AC2E-7BE3659197AE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10932-63C8-457F-B1AF-DF8469D604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48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6D7F417-0F9C-4120-AD1C-6FCBC434F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A9536604-C271-4445-B6CD-C216C312F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FF8D701A-1FEE-42B3-B466-D804D69B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DB74C8D9-14E0-45C1-B708-7C2F30B8C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FF544266-EA54-4F16-8A6C-94719B09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3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8527268-2908-4626-A0E7-971856ECD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9D9BA37F-F564-4538-8DA0-9A5E8CB0F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4FFF1894-1359-4D6D-9F67-3F12BD209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1BD50D6D-9C71-44EB-A768-F3E6E77B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EFB7A140-99CC-46C8-834B-B02505330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0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BB160C28-6963-4F64-8E4E-D0D7E3D64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DD8F6B5F-64E1-4F0D-8EAF-65DC9B939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294FEC42-84C9-439F-BF34-4674FDC07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D40083DE-6142-4E77-9C02-1F9DAB84F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F78165D3-0F04-401A-AA7D-4AE61F56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4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781EBEE-B578-461C-AD08-83BADC0F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DA6013D-5B8F-4E1C-BC8A-2E080D26D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575354DE-2DA7-4A49-BA1C-E27A73DB2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2D1581C3-E30F-4162-B517-B4B3AEA5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36C64155-BDF4-44E2-8B72-27360E377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9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25B5135-FF20-43CF-8A4E-316AB83A3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D6824594-9A4D-4972-AC11-39BA7559B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DDDD5368-7904-481E-AF67-8DE7E1A7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3E7D9821-1457-4656-AA1B-B2E7B3201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AA7DEAF-98F4-40B9-8B9E-A4AAB8882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4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C7174D6-5C30-436C-8F16-2DAED194A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B7A07E8-FA17-43DF-98E2-914135FAA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289083AE-DAAA-4DB6-BF6C-49E609F8E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016B51C4-5EF8-4E83-9940-07225E2FA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2465D28A-0465-4F86-8D4F-610686D5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960A760A-53ED-4B9D-BEEA-B1DD4A33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2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F8A1D19-2115-4824-A7BD-F28F0EC8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30ECAC60-228E-4158-82EA-983C6EC20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F6CCC6BB-D15C-48A1-BFA4-F223AF3C1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8E2D60AD-477E-4560-8219-C1DCCEB24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DA268B12-C2F0-4D50-8220-331B1A1981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972200B9-B55C-4191-922B-5A23ADBC2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780C493E-05BE-4DAB-AB0E-9813BAFD5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BAEBD93A-5CD8-4566-958C-335F6655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09A93D5-B04E-4291-AE7F-B6B9DA472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B371D594-FBD5-4EBC-869D-9DE04A8D1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08A86F68-71E4-4D41-B9AC-C93CD31C5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7A26EA79-196A-417E-907E-558D0CF6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1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B5D723A9-5B50-48BB-917B-9B3D4B9E7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DC2FDA38-6041-4CC7-9A03-3434BEC1F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288200CB-9B54-42E1-8716-20253CDFB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6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D5F49A7-4B8C-4294-88C4-61BA9FFA5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CDE2A7A-4B65-42FF-B849-83152B5BA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425CFBE2-76F3-475D-B2A7-77E0DB52E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EF06CFFA-A37C-4D0B-A08C-4F0D44839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E0591A0B-CA88-4DC0-BC7B-2A1E3910F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DDA12692-0A00-4466-83F3-3EC5665C3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4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01B4093-DF5E-4F42-8B5F-E4390259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CEAFF496-182D-4479-837A-85BDD9CA0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91DEF257-D833-4CAD-8505-6488ABA8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27B1C95E-7944-4641-84E3-213680507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592154AB-4097-4C41-8C42-8ECCC6B29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2E543B45-57F4-40E3-A1AC-844CAD84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989CC4F7-4FDD-4BDF-9BE6-36FBFEC80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B5BB0CAC-26D9-48BA-AF8D-519656116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C839CCB7-9200-4BBC-9B47-DEAB63AD9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448641AF-DBDA-4BA8-824B-43FF6D2E9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01D867E0-FDB0-4593-8966-5AC280704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10800000">
            <a:off x="12309851" y="-485775"/>
            <a:ext cx="8473861" cy="7338364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FFBF0"/>
            </a:solidFill>
          </p:spPr>
        </p:sp>
      </p:grpSp>
      <p:sp>
        <p:nvSpPr>
          <p:cNvPr id="5" name="AutoShape 5"/>
          <p:cNvSpPr/>
          <p:nvPr/>
        </p:nvSpPr>
        <p:spPr>
          <a:xfrm rot="1665064">
            <a:off x="17214798" y="4770823"/>
            <a:ext cx="89003" cy="6840456"/>
          </a:xfrm>
          <a:prstGeom prst="rect">
            <a:avLst/>
          </a:prstGeom>
          <a:solidFill>
            <a:srgbClr val="D1FE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4000"/>
          </a:blip>
          <a:srcRect/>
          <a:stretch>
            <a:fillRect/>
          </a:stretch>
        </p:blipFill>
        <p:spPr>
          <a:xfrm>
            <a:off x="13761140" y="74332"/>
            <a:ext cx="4290927" cy="188264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6" y="8984809"/>
            <a:ext cx="13427720" cy="1258550"/>
          </a:xfrm>
          <a:prstGeom prst="rect">
            <a:avLst/>
          </a:prstGeom>
        </p:spPr>
      </p:pic>
      <p:pic>
        <p:nvPicPr>
          <p:cNvPr id="8" name="Picture 5" descr="Postać Marka Żarówki zapraszająca do udziału w wydarzen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16532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4315856" y="3185412"/>
            <a:ext cx="943726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7200" b="1" spc="-72" dirty="0">
                <a:solidFill>
                  <a:srgbClr val="FFFBF0"/>
                </a:solidFill>
                <a:latin typeface="Open Sans"/>
              </a:rPr>
              <a:t>Challenge dla </a:t>
            </a:r>
            <a:r>
              <a:rPr lang="pl-PL" sz="7200" b="1" spc="-72" dirty="0" smtClean="0">
                <a:solidFill>
                  <a:srgbClr val="FFFBF0"/>
                </a:solidFill>
                <a:latin typeface="Open Sans"/>
              </a:rPr>
              <a:t>szkół –</a:t>
            </a:r>
            <a:endParaRPr lang="pl-PL" sz="7200" b="1" spc="-72" dirty="0">
              <a:solidFill>
                <a:srgbClr val="FFFBF0"/>
              </a:solidFill>
              <a:latin typeface="Open Sans"/>
            </a:endParaRPr>
          </a:p>
          <a:p>
            <a:r>
              <a:rPr lang="pl-PL" sz="7200" b="1" spc="-72" dirty="0" smtClean="0">
                <a:solidFill>
                  <a:srgbClr val="FFFBF0"/>
                </a:solidFill>
                <a:latin typeface="Open Sans"/>
              </a:rPr>
              <a:t>podejmij wyzwanie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09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1625" y="-114300"/>
            <a:ext cx="13106400" cy="10725150"/>
            <a:chOff x="0" y="0"/>
            <a:chExt cx="17475200" cy="14300200"/>
          </a:xfrm>
        </p:grpSpPr>
        <p:sp>
          <p:nvSpPr>
            <p:cNvPr id="3" name="AutoShape 3"/>
            <p:cNvSpPr/>
            <p:nvPr/>
          </p:nvSpPr>
          <p:spPr>
            <a:xfrm>
              <a:off x="8674100" y="0"/>
              <a:ext cx="76200" cy="14300200"/>
            </a:xfrm>
            <a:prstGeom prst="rect">
              <a:avLst/>
            </a:prstGeom>
            <a:solidFill>
              <a:srgbClr val="FFFBF0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6934200"/>
              <a:ext cx="17475200" cy="76200"/>
            </a:xfrm>
            <a:prstGeom prst="rect">
              <a:avLst/>
            </a:prstGeom>
            <a:solidFill>
              <a:srgbClr val="FFFBF0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304800" y="76200"/>
            <a:ext cx="5810250" cy="10782300"/>
          </a:xfrm>
          <a:prstGeom prst="rect">
            <a:avLst/>
          </a:prstGeom>
          <a:solidFill>
            <a:srgbClr val="FFFBF0"/>
          </a:solidFill>
        </p:spPr>
      </p:sp>
      <p:grpSp>
        <p:nvGrpSpPr>
          <p:cNvPr id="6" name="Group 6"/>
          <p:cNvGrpSpPr/>
          <p:nvPr/>
        </p:nvGrpSpPr>
        <p:grpSpPr>
          <a:xfrm>
            <a:off x="6307567" y="780571"/>
            <a:ext cx="4720367" cy="2757165"/>
            <a:chOff x="0" y="-28575"/>
            <a:chExt cx="6293822" cy="3676220"/>
          </a:xfrm>
        </p:grpSpPr>
        <p:sp>
          <p:nvSpPr>
            <p:cNvPr id="7" name="TextBox 7"/>
            <p:cNvSpPr txBox="1"/>
            <p:nvPr/>
          </p:nvSpPr>
          <p:spPr>
            <a:xfrm>
              <a:off x="0" y="-28575"/>
              <a:ext cx="6293822" cy="3676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r>
                <a:rPr lang="pl-PL" sz="7200" b="1" i="0" spc="330" dirty="0" smtClean="0">
                  <a:solidFill>
                    <a:srgbClr val="FFFBF0"/>
                  </a:solidFill>
                  <a:latin typeface="Open Sans"/>
                </a:rPr>
                <a:t>416</a:t>
              </a:r>
            </a:p>
            <a:p>
              <a:pPr algn="ctr">
                <a:lnSpc>
                  <a:spcPts val="4290"/>
                </a:lnSpc>
              </a:pPr>
              <a:r>
                <a:rPr lang="pl-PL" sz="3300" b="1" spc="330" dirty="0" smtClean="0">
                  <a:solidFill>
                    <a:srgbClr val="FFFBF0"/>
                  </a:solidFill>
                  <a:latin typeface="Open Sans"/>
                </a:rPr>
                <a:t>NOWYCH MIEJSC PRACY 2016 – 2018 r.</a:t>
              </a:r>
              <a:endParaRPr lang="pl-PL" sz="3300" b="1" i="0" spc="330" dirty="0" smtClean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290"/>
                </a:lnSpc>
              </a:pPr>
              <a:endParaRPr lang="en-US" sz="3300" b="1" i="0" spc="33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348105"/>
              <a:ext cx="6190077" cy="4730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endParaRPr lang="en-US" sz="2000" b="0" i="0" spc="20" dirty="0">
                <a:solidFill>
                  <a:srgbClr val="FFFBF0"/>
                </a:solidFill>
                <a:latin typeface="Open San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809623"/>
            <a:ext cx="3540875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l-PL" sz="2400" b="0" i="0" spc="24" dirty="0" smtClean="0">
                <a:solidFill>
                  <a:srgbClr val="1B7895"/>
                </a:solidFill>
                <a:latin typeface="Open Sans"/>
              </a:rPr>
              <a:t>MIEJSCA PRACY W OSTATNICH 3 LATACH W SEKTORZE ES PRZY WSPARCIU OWES</a:t>
            </a:r>
            <a:endParaRPr lang="en-US" sz="2400" b="0" i="0" spc="24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2731940" y="773427"/>
            <a:ext cx="4527360" cy="2199181"/>
            <a:chOff x="0" y="-38100"/>
            <a:chExt cx="6036479" cy="293224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38100"/>
              <a:ext cx="6036479" cy="2768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14"/>
                </a:lnSpc>
              </a:pPr>
              <a:r>
                <a:rPr lang="pl-PL" sz="5400" b="1" spc="316" dirty="0" smtClean="0">
                  <a:solidFill>
                    <a:srgbClr val="FFFBF0"/>
                  </a:solidFill>
                  <a:latin typeface="Open Sans"/>
                </a:rPr>
                <a:t>65</a:t>
              </a:r>
              <a:r>
                <a:rPr lang="pl-PL" sz="3165" b="1" i="0" spc="316" dirty="0" smtClean="0">
                  <a:solidFill>
                    <a:srgbClr val="FFFBF0"/>
                  </a:solidFill>
                  <a:latin typeface="Open Sans"/>
                </a:rPr>
                <a:t> </a:t>
              </a:r>
            </a:p>
            <a:p>
              <a:pPr algn="ctr">
                <a:lnSpc>
                  <a:spcPts val="4114"/>
                </a:lnSpc>
              </a:pPr>
              <a:r>
                <a:rPr lang="pl-PL" sz="3165" b="1" i="0" spc="316" dirty="0" smtClean="0">
                  <a:solidFill>
                    <a:srgbClr val="FFFBF0"/>
                  </a:solidFill>
                  <a:latin typeface="Open Sans"/>
                </a:rPr>
                <a:t>NOWYCH PRZEDSIĘBIORSTW SPOŁECZNYCH</a:t>
              </a:r>
              <a:endParaRPr lang="en-US" sz="3165" b="1" i="0" spc="316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418195"/>
              <a:ext cx="5936976" cy="475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21"/>
                </a:lnSpc>
              </a:pPr>
              <a:endParaRPr lang="en-US" sz="2014" b="0" i="0" spc="20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731940" y="5991311"/>
            <a:ext cx="4720367" cy="2298954"/>
            <a:chOff x="0" y="-28575"/>
            <a:chExt cx="6293822" cy="3065272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6293822" cy="697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endParaRPr lang="en-US" sz="3300" b="1" i="0" spc="33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533653"/>
              <a:ext cx="6190077" cy="503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endParaRPr lang="en-US" sz="2100" b="0" i="0" spc="21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672956" y="5991311"/>
            <a:ext cx="4461690" cy="1677498"/>
            <a:chOff x="0" y="-28575"/>
            <a:chExt cx="5948920" cy="2236664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28575"/>
              <a:ext cx="5948920" cy="2103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4"/>
                </a:lnSpc>
              </a:pPr>
              <a:r>
                <a:rPr lang="pl-PL" sz="3119" b="1" spc="311" dirty="0" smtClean="0">
                  <a:solidFill>
                    <a:srgbClr val="FFFBF0"/>
                  </a:solidFill>
                  <a:latin typeface="Open Sans"/>
                </a:rPr>
                <a:t>JUŻ </a:t>
              </a:r>
              <a:r>
                <a:rPr lang="pl-PL" sz="7200" b="1" spc="311" dirty="0" smtClean="0">
                  <a:solidFill>
                    <a:srgbClr val="FFFBF0"/>
                  </a:solidFill>
                  <a:latin typeface="Open Sans"/>
                </a:rPr>
                <a:t>98</a:t>
              </a:r>
              <a:r>
                <a:rPr lang="pl-PL" sz="3200" b="1" spc="311" dirty="0" smtClean="0">
                  <a:solidFill>
                    <a:srgbClr val="FFFBF0"/>
                  </a:solidFill>
                  <a:latin typeface="Open Sans"/>
                </a:rPr>
                <a:t> </a:t>
              </a:r>
              <a:r>
                <a:rPr lang="pl-PL" sz="3119" b="1" spc="311" dirty="0" smtClean="0">
                  <a:solidFill>
                    <a:srgbClr val="FFFBF0"/>
                  </a:solidFill>
                  <a:latin typeface="Open Sans"/>
                </a:rPr>
                <a:t>NOWYCH MIEJSC PRACY W 2019 r.</a:t>
              </a:r>
              <a:endParaRPr lang="en-US" sz="3119" b="1" i="0" spc="311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705045"/>
              <a:ext cx="5850861" cy="503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endParaRPr lang="en-US" sz="2100" b="0" i="0" spc="21" dirty="0">
                <a:solidFill>
                  <a:srgbClr val="FFFBF0"/>
                </a:solidFill>
                <a:latin typeface="Open Sans"/>
              </a:endParaRPr>
            </a:p>
          </p:txBody>
        </p:sp>
      </p:grpSp>
      <p:sp>
        <p:nvSpPr>
          <p:cNvPr id="19" name="TextBox 11"/>
          <p:cNvSpPr txBox="1"/>
          <p:nvPr/>
        </p:nvSpPr>
        <p:spPr>
          <a:xfrm>
            <a:off x="12789539" y="5902812"/>
            <a:ext cx="4527360" cy="1024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4"/>
              </a:lnSpc>
            </a:pPr>
            <a:r>
              <a:rPr lang="pl-PL" sz="6600" b="1" i="0" spc="316" dirty="0" smtClean="0">
                <a:solidFill>
                  <a:srgbClr val="FFFBF0"/>
                </a:solidFill>
                <a:latin typeface="Open Sans"/>
              </a:rPr>
              <a:t>31</a:t>
            </a:r>
            <a:r>
              <a:rPr lang="pl-PL" sz="3165" b="1" i="0" spc="316" dirty="0" smtClean="0">
                <a:solidFill>
                  <a:srgbClr val="FFFBF0"/>
                </a:solidFill>
                <a:latin typeface="Open Sans"/>
              </a:rPr>
              <a:t> </a:t>
            </a:r>
          </a:p>
          <a:p>
            <a:pPr algn="ctr">
              <a:lnSpc>
                <a:spcPts val="4114"/>
              </a:lnSpc>
            </a:pPr>
            <a:r>
              <a:rPr lang="pl-PL" sz="3165" b="1" i="0" spc="316" dirty="0" smtClean="0">
                <a:solidFill>
                  <a:srgbClr val="FFFBF0"/>
                </a:solidFill>
                <a:latin typeface="Open Sans"/>
              </a:rPr>
              <a:t>NOWYCH PES</a:t>
            </a:r>
            <a:endParaRPr lang="en-US" sz="3165" b="1" i="0" spc="316" dirty="0">
              <a:solidFill>
                <a:srgbClr val="FFFBF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653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0382" y="-207277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sp>
        <p:nvSpPr>
          <p:cNvPr id="3" name="TextBox 3"/>
          <p:cNvSpPr txBox="1"/>
          <p:nvPr/>
        </p:nvSpPr>
        <p:spPr>
          <a:xfrm>
            <a:off x="351825" y="7097184"/>
            <a:ext cx="3216655" cy="47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5"/>
              </a:lnSpc>
            </a:pPr>
            <a:r>
              <a:rPr lang="pl-PL" sz="2825" b="1" spc="28" dirty="0" smtClean="0">
                <a:solidFill>
                  <a:srgbClr val="1B7895"/>
                </a:solidFill>
                <a:latin typeface="Open Sans"/>
              </a:rPr>
              <a:t>MIEJSCA PRACY</a:t>
            </a:r>
            <a:endParaRPr lang="en-US" sz="2825" b="1" i="0" spc="28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434742" y="1007269"/>
            <a:ext cx="11946078" cy="1500064"/>
            <a:chOff x="0" y="-28575"/>
            <a:chExt cx="15928104" cy="2000085"/>
          </a:xfrm>
        </p:grpSpPr>
        <p:sp>
          <p:nvSpPr>
            <p:cNvPr id="5" name="TextBox 5"/>
            <p:cNvSpPr txBox="1"/>
            <p:nvPr/>
          </p:nvSpPr>
          <p:spPr>
            <a:xfrm>
              <a:off x="0" y="-28575"/>
              <a:ext cx="15928103" cy="585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pl-PL" sz="2800" spc="140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" y="1351682"/>
              <a:ext cx="15928103" cy="619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dirty="0" smtClean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313224" y="3395712"/>
            <a:ext cx="12067596" cy="2430362"/>
            <a:chOff x="0" y="-28575"/>
            <a:chExt cx="15928103" cy="278042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15928103" cy="502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pl-PL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519474"/>
              <a:ext cx="15928103" cy="1232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pl-PL" sz="2800" b="0" i="0" spc="28" dirty="0">
                <a:solidFill>
                  <a:srgbClr val="FFFBF0"/>
                </a:solidFill>
                <a:latin typeface="Open Sans"/>
              </a:endParaRPr>
            </a:p>
            <a:p>
              <a:pPr>
                <a:lnSpc>
                  <a:spcPts val="4200"/>
                </a:lnSpc>
              </a:pPr>
              <a:r>
                <a:rPr lang="pl-PL" sz="2800" spc="28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28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13223" y="7559351"/>
            <a:ext cx="11946077" cy="711140"/>
            <a:chOff x="0" y="0"/>
            <a:chExt cx="15928103" cy="94818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808"/>
            <a:ext cx="11020425" cy="836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6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0382" y="-207277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sp>
        <p:nvSpPr>
          <p:cNvPr id="3" name="TextBox 3"/>
          <p:cNvSpPr txBox="1"/>
          <p:nvPr/>
        </p:nvSpPr>
        <p:spPr>
          <a:xfrm>
            <a:off x="351825" y="7097184"/>
            <a:ext cx="3216655" cy="991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5"/>
              </a:lnSpc>
            </a:pPr>
            <a:r>
              <a:rPr lang="pl-PL" sz="2825" b="1" spc="28" dirty="0" smtClean="0">
                <a:solidFill>
                  <a:srgbClr val="1B7895"/>
                </a:solidFill>
                <a:latin typeface="Open Sans"/>
              </a:rPr>
              <a:t>WYZWANIE Marka Żarówki</a:t>
            </a:r>
            <a:endParaRPr lang="en-US" sz="2825" b="1" i="0" spc="28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13223" y="7559351"/>
            <a:ext cx="11946077" cy="711140"/>
            <a:chOff x="0" y="0"/>
            <a:chExt cx="15928103" cy="94818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179" y="108740"/>
            <a:ext cx="10280575" cy="1008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Znalezione obrazy dla zapytania marek żarów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9" y="1943100"/>
            <a:ext cx="516255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0382" y="-571500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13223" y="7559351"/>
            <a:ext cx="11946077" cy="711140"/>
            <a:chOff x="0" y="0"/>
            <a:chExt cx="15928103" cy="94818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7162800" y="3619500"/>
            <a:ext cx="6377130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 smtClean="0">
                <a:solidFill>
                  <a:schemeClr val="bg1"/>
                </a:solidFill>
              </a:rPr>
              <a:t>Dziękuję za uwagę</a:t>
            </a:r>
          </a:p>
          <a:p>
            <a:endParaRPr lang="pl-PL" dirty="0"/>
          </a:p>
          <a:p>
            <a:r>
              <a:rPr lang="pl-PL" sz="2800" b="1" dirty="0" smtClean="0">
                <a:solidFill>
                  <a:schemeClr val="bg1"/>
                </a:solidFill>
              </a:rPr>
              <a:t>Luiza </a:t>
            </a:r>
            <a:r>
              <a:rPr lang="pl-PL" sz="2800" b="1" dirty="0" err="1" smtClean="0">
                <a:solidFill>
                  <a:schemeClr val="bg1"/>
                </a:solidFill>
              </a:rPr>
              <a:t>Burba</a:t>
            </a:r>
            <a:endParaRPr lang="pl-PL" sz="2800" b="1" dirty="0" smtClean="0">
              <a:solidFill>
                <a:schemeClr val="bg1"/>
              </a:solidFill>
            </a:endParaRPr>
          </a:p>
          <a:p>
            <a:endParaRPr lang="pl-PL" sz="2800" b="1" dirty="0" smtClean="0">
              <a:solidFill>
                <a:schemeClr val="bg1"/>
              </a:solidFill>
            </a:endParaRPr>
          </a:p>
          <a:p>
            <a:r>
              <a:rPr lang="pl-PL" sz="2800" b="1" dirty="0" smtClean="0">
                <a:solidFill>
                  <a:schemeClr val="bg1"/>
                </a:solidFill>
              </a:rPr>
              <a:t>Wydział  Ekonomii Społecznej </a:t>
            </a:r>
          </a:p>
          <a:p>
            <a:r>
              <a:rPr lang="pl-PL" sz="2800" b="1" dirty="0" smtClean="0">
                <a:solidFill>
                  <a:schemeClr val="bg1"/>
                </a:solidFill>
              </a:rPr>
              <a:t>Mazowieckie Centrum Polityki Społecznej</a:t>
            </a:r>
          </a:p>
          <a:p>
            <a:r>
              <a:rPr lang="pl-PL" sz="2800" b="1" dirty="0" smtClean="0">
                <a:solidFill>
                  <a:schemeClr val="bg1"/>
                </a:solidFill>
              </a:rPr>
              <a:t>Luiza.burba@mcps.com.pl </a:t>
            </a:r>
          </a:p>
          <a:p>
            <a:r>
              <a:rPr lang="pl-PL" sz="2800" b="1" dirty="0" smtClean="0">
                <a:solidFill>
                  <a:schemeClr val="bg1"/>
                </a:solidFill>
              </a:rPr>
              <a:t>22/ 622 42 32 wew. 41</a:t>
            </a:r>
          </a:p>
        </p:txBody>
      </p:sp>
      <p:pic>
        <p:nvPicPr>
          <p:cNvPr id="20" name="Picture 6"/>
          <p:cNvPicPr>
            <a:picLocks noChangeAspect="1"/>
          </p:cNvPicPr>
          <p:nvPr/>
        </p:nvPicPr>
        <p:blipFill>
          <a:blip r:embed="rId2">
            <a:alphaModFix amt="34000"/>
          </a:blip>
          <a:srcRect/>
          <a:stretch>
            <a:fillRect/>
          </a:stretch>
        </p:blipFill>
        <p:spPr>
          <a:xfrm>
            <a:off x="457199" y="7574545"/>
            <a:ext cx="3111281" cy="136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2917" y="2133995"/>
            <a:ext cx="10623336" cy="3308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pl-PL" sz="7200" b="1" i="0" spc="-72" dirty="0" smtClean="0">
                <a:solidFill>
                  <a:srgbClr val="FFFBF0"/>
                </a:solidFill>
                <a:latin typeface="Open Sans"/>
              </a:rPr>
              <a:t>ROZWÓJ SEKTORA</a:t>
            </a:r>
            <a:r>
              <a:rPr lang="pl-PL" sz="7200" b="1" spc="-72" dirty="0">
                <a:solidFill>
                  <a:srgbClr val="FFFBF0"/>
                </a:solidFill>
                <a:latin typeface="Open Sans"/>
              </a:rPr>
              <a:t> </a:t>
            </a:r>
            <a:r>
              <a:rPr lang="en-US" sz="7200" b="1" i="0" spc="-72" dirty="0" smtClean="0">
                <a:solidFill>
                  <a:srgbClr val="FFFBF0"/>
                </a:solidFill>
                <a:latin typeface="Open Sans"/>
              </a:rPr>
              <a:t>EKONOMII </a:t>
            </a:r>
            <a:r>
              <a:rPr lang="en-US" sz="7200" b="1" i="0" spc="-72" dirty="0">
                <a:solidFill>
                  <a:srgbClr val="FFFBF0"/>
                </a:solidFill>
                <a:latin typeface="Open Sans"/>
              </a:rPr>
              <a:t>SPOŁECZNEJ </a:t>
            </a:r>
          </a:p>
          <a:p>
            <a:pPr>
              <a:lnSpc>
                <a:spcPts val="8640"/>
              </a:lnSpc>
            </a:pPr>
            <a:r>
              <a:rPr lang="pl-PL" sz="7200" b="1" spc="-72" dirty="0" smtClean="0">
                <a:solidFill>
                  <a:srgbClr val="FFFBF0"/>
                </a:solidFill>
                <a:latin typeface="Open Sans"/>
              </a:rPr>
              <a:t>W WOJ. MAZOWIECKIM</a:t>
            </a:r>
            <a:endParaRPr lang="en-US" sz="7200" b="1" i="0" spc="-72" dirty="0">
              <a:solidFill>
                <a:srgbClr val="FFFBF0"/>
              </a:solidFill>
              <a:latin typeface="Open Sans"/>
            </a:endParaRP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12309851" y="-485775"/>
            <a:ext cx="8473861" cy="7338364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FFBF0"/>
            </a:solidFill>
          </p:spPr>
        </p:sp>
      </p:grpSp>
      <p:sp>
        <p:nvSpPr>
          <p:cNvPr id="5" name="AutoShape 5"/>
          <p:cNvSpPr/>
          <p:nvPr/>
        </p:nvSpPr>
        <p:spPr>
          <a:xfrm rot="1665064">
            <a:off x="17214798" y="4770823"/>
            <a:ext cx="89003" cy="6840456"/>
          </a:xfrm>
          <a:prstGeom prst="rect">
            <a:avLst/>
          </a:prstGeom>
          <a:solidFill>
            <a:srgbClr val="D1FE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4000"/>
          </a:blip>
          <a:srcRect/>
          <a:stretch>
            <a:fillRect/>
          </a:stretch>
        </p:blipFill>
        <p:spPr>
          <a:xfrm>
            <a:off x="13761140" y="74332"/>
            <a:ext cx="4290927" cy="18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0382" y="-207277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sp>
        <p:nvSpPr>
          <p:cNvPr id="3" name="TextBox 3"/>
          <p:cNvSpPr txBox="1"/>
          <p:nvPr/>
        </p:nvSpPr>
        <p:spPr>
          <a:xfrm>
            <a:off x="351825" y="7097184"/>
            <a:ext cx="3216655" cy="47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5"/>
              </a:lnSpc>
            </a:pPr>
            <a:r>
              <a:rPr lang="pl-PL" sz="2825" b="1" i="0" spc="28" dirty="0" smtClean="0">
                <a:solidFill>
                  <a:srgbClr val="1B7895"/>
                </a:solidFill>
                <a:latin typeface="Open Sans"/>
              </a:rPr>
              <a:t>IDEA ES</a:t>
            </a:r>
            <a:endParaRPr lang="en-US" sz="2825" b="1" i="0" spc="28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434742" y="1007269"/>
            <a:ext cx="11946078" cy="1500064"/>
            <a:chOff x="0" y="-28575"/>
            <a:chExt cx="15928104" cy="2000085"/>
          </a:xfrm>
        </p:grpSpPr>
        <p:sp>
          <p:nvSpPr>
            <p:cNvPr id="5" name="TextBox 5"/>
            <p:cNvSpPr txBox="1"/>
            <p:nvPr/>
          </p:nvSpPr>
          <p:spPr>
            <a:xfrm>
              <a:off x="0" y="-28575"/>
              <a:ext cx="15928103" cy="585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pl-PL" sz="2800" spc="140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" y="1351682"/>
              <a:ext cx="15928103" cy="619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dirty="0" smtClean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313224" y="3395712"/>
            <a:ext cx="12067596" cy="2430362"/>
            <a:chOff x="0" y="-28575"/>
            <a:chExt cx="15928103" cy="278042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15928103" cy="502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pl-PL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519474"/>
              <a:ext cx="15928103" cy="1232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pl-PL" sz="2800" b="0" i="0" spc="28" dirty="0">
                <a:solidFill>
                  <a:srgbClr val="FFFBF0"/>
                </a:solidFill>
                <a:latin typeface="Open Sans"/>
              </a:endParaRPr>
            </a:p>
            <a:p>
              <a:pPr>
                <a:lnSpc>
                  <a:spcPts val="4200"/>
                </a:lnSpc>
              </a:pPr>
              <a:r>
                <a:rPr lang="pl-PL" sz="2800" spc="28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28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13223" y="7559351"/>
            <a:ext cx="11946077" cy="711140"/>
            <a:chOff x="0" y="0"/>
            <a:chExt cx="15928103" cy="94818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pic>
        <p:nvPicPr>
          <p:cNvPr id="1026" name="Picture 2" descr="schemat ekonomi społeczne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2460"/>
            <a:ext cx="9710007" cy="97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6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1625" y="-114300"/>
            <a:ext cx="13106400" cy="10725150"/>
            <a:chOff x="0" y="0"/>
            <a:chExt cx="17475200" cy="14300200"/>
          </a:xfrm>
        </p:grpSpPr>
        <p:sp>
          <p:nvSpPr>
            <p:cNvPr id="3" name="AutoShape 3"/>
            <p:cNvSpPr/>
            <p:nvPr/>
          </p:nvSpPr>
          <p:spPr>
            <a:xfrm>
              <a:off x="8674100" y="0"/>
              <a:ext cx="76200" cy="14300200"/>
            </a:xfrm>
            <a:prstGeom prst="rect">
              <a:avLst/>
            </a:prstGeom>
            <a:solidFill>
              <a:srgbClr val="FFFBF0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6934200"/>
              <a:ext cx="17475200" cy="76200"/>
            </a:xfrm>
            <a:prstGeom prst="rect">
              <a:avLst/>
            </a:prstGeom>
            <a:solidFill>
              <a:srgbClr val="FFFBF0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304800" y="-228600"/>
            <a:ext cx="5810250" cy="10782300"/>
          </a:xfrm>
          <a:prstGeom prst="rect">
            <a:avLst/>
          </a:prstGeom>
          <a:solidFill>
            <a:srgbClr val="FFFBF0"/>
          </a:solidFill>
        </p:spPr>
      </p:sp>
      <p:grpSp>
        <p:nvGrpSpPr>
          <p:cNvPr id="6" name="Group 6"/>
          <p:cNvGrpSpPr/>
          <p:nvPr/>
        </p:nvGrpSpPr>
        <p:grpSpPr>
          <a:xfrm>
            <a:off x="6307567" y="780571"/>
            <a:ext cx="4720367" cy="2757165"/>
            <a:chOff x="0" y="-28575"/>
            <a:chExt cx="6293822" cy="3676220"/>
          </a:xfrm>
        </p:grpSpPr>
        <p:sp>
          <p:nvSpPr>
            <p:cNvPr id="7" name="TextBox 7"/>
            <p:cNvSpPr txBox="1"/>
            <p:nvPr/>
          </p:nvSpPr>
          <p:spPr>
            <a:xfrm>
              <a:off x="0" y="-28575"/>
              <a:ext cx="6293822" cy="3676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endParaRPr lang="pl-PL" sz="3300" b="1" i="0" spc="330" dirty="0" smtClean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290"/>
                </a:lnSpc>
              </a:pPr>
              <a:endParaRPr lang="pl-PL" sz="3300" b="1" spc="330" dirty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290"/>
                </a:lnSpc>
              </a:pPr>
              <a:endParaRPr lang="pl-PL" sz="3300" b="1" i="0" spc="330" dirty="0" smtClean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290"/>
                </a:lnSpc>
              </a:pPr>
              <a:r>
                <a:rPr lang="pl-PL" sz="3300" b="1" i="0" spc="330" dirty="0" smtClean="0">
                  <a:solidFill>
                    <a:srgbClr val="FFFBF0"/>
                  </a:solidFill>
                  <a:latin typeface="Open Sans"/>
                </a:rPr>
                <a:t>RYNKOWE</a:t>
              </a:r>
            </a:p>
            <a:p>
              <a:pPr algn="ctr">
                <a:lnSpc>
                  <a:spcPts val="4290"/>
                </a:lnSpc>
              </a:pPr>
              <a:endParaRPr lang="en-US" sz="3300" b="1" i="0" spc="33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348105"/>
              <a:ext cx="6190077" cy="4730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endParaRPr lang="en-US" sz="2000" b="0" i="0" spc="20" dirty="0">
                <a:solidFill>
                  <a:srgbClr val="FFFBF0"/>
                </a:solidFill>
                <a:latin typeface="Open San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809623"/>
            <a:ext cx="3924300" cy="7848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l-PL" sz="2400" spc="24" dirty="0" smtClean="0">
                <a:solidFill>
                  <a:srgbClr val="1B7895"/>
                </a:solidFill>
                <a:latin typeface="Open Sans"/>
              </a:rPr>
              <a:t>PODMIOTY EKONOMII SPOŁECZNEJ</a:t>
            </a:r>
          </a:p>
          <a:p>
            <a:pPr>
              <a:lnSpc>
                <a:spcPts val="3359"/>
              </a:lnSpc>
            </a:pPr>
            <a:endParaRPr lang="pl-PL" sz="2400" b="0" i="0" spc="24" dirty="0">
              <a:solidFill>
                <a:srgbClr val="1B7895"/>
              </a:solidFill>
              <a:latin typeface="Open Sans"/>
            </a:endParaRPr>
          </a:p>
          <a:p>
            <a:pPr marL="342900" indent="-342900">
              <a:lnSpc>
                <a:spcPts val="3359"/>
              </a:lnSpc>
              <a:buFontTx/>
              <a:buChar char="-"/>
            </a:pPr>
            <a:r>
              <a:rPr lang="pl-PL" sz="2400" spc="24" dirty="0" smtClean="0">
                <a:solidFill>
                  <a:srgbClr val="1B7895"/>
                </a:solidFill>
                <a:latin typeface="Open Sans"/>
              </a:rPr>
              <a:t>DZIAŁANIA NIE DLA ZYSKU</a:t>
            </a:r>
          </a:p>
          <a:p>
            <a:pPr marL="342900" indent="-342900">
              <a:lnSpc>
                <a:spcPts val="3359"/>
              </a:lnSpc>
              <a:buFontTx/>
              <a:buChar char="-"/>
            </a:pPr>
            <a:endParaRPr lang="pl-PL" sz="2400" b="0" i="0" spc="24" dirty="0">
              <a:solidFill>
                <a:srgbClr val="1B7895"/>
              </a:solidFill>
              <a:latin typeface="Open Sans"/>
            </a:endParaRPr>
          </a:p>
          <a:p>
            <a:pPr marL="342900" indent="-342900">
              <a:lnSpc>
                <a:spcPts val="3359"/>
              </a:lnSpc>
              <a:buFontTx/>
              <a:buChar char="-"/>
            </a:pPr>
            <a:r>
              <a:rPr lang="pl-PL" sz="2400" spc="24" dirty="0" smtClean="0">
                <a:solidFill>
                  <a:srgbClr val="1B7895"/>
                </a:solidFill>
                <a:latin typeface="Open Sans"/>
              </a:rPr>
              <a:t>DEMOKRATYCZNE ZARZĄDZANIE</a:t>
            </a:r>
          </a:p>
          <a:p>
            <a:pPr marL="342900" indent="-342900">
              <a:lnSpc>
                <a:spcPts val="3359"/>
              </a:lnSpc>
              <a:buFontTx/>
              <a:buChar char="-"/>
            </a:pPr>
            <a:endParaRPr lang="pl-PL" sz="2400" b="0" i="0" spc="24" dirty="0">
              <a:solidFill>
                <a:srgbClr val="1B7895"/>
              </a:solidFill>
              <a:latin typeface="Open Sans"/>
            </a:endParaRPr>
          </a:p>
          <a:p>
            <a:pPr marL="342900" indent="-342900">
              <a:lnSpc>
                <a:spcPts val="3359"/>
              </a:lnSpc>
              <a:buFontTx/>
              <a:buChar char="-"/>
            </a:pPr>
            <a:r>
              <a:rPr lang="pl-PL" sz="2400" spc="24" dirty="0" smtClean="0">
                <a:solidFill>
                  <a:srgbClr val="1B7895"/>
                </a:solidFill>
                <a:latin typeface="Open Sans"/>
              </a:rPr>
              <a:t>ZATRUDNIAJĄCE OSOBY Z GRUP DEFAWORYZOWANYCH</a:t>
            </a:r>
          </a:p>
          <a:p>
            <a:pPr marL="342900" indent="-342900">
              <a:lnSpc>
                <a:spcPts val="3359"/>
              </a:lnSpc>
              <a:buFontTx/>
              <a:buChar char="-"/>
            </a:pPr>
            <a:endParaRPr lang="pl-PL" sz="2400" b="0" i="0" spc="24" dirty="0">
              <a:solidFill>
                <a:srgbClr val="1B7895"/>
              </a:solidFill>
              <a:latin typeface="Open Sans"/>
            </a:endParaRPr>
          </a:p>
          <a:p>
            <a:pPr marL="342900" indent="-342900">
              <a:lnSpc>
                <a:spcPts val="3359"/>
              </a:lnSpc>
              <a:buFontTx/>
              <a:buChar char="-"/>
            </a:pPr>
            <a:r>
              <a:rPr lang="pl-PL" sz="2400" spc="24" dirty="0" smtClean="0">
                <a:solidFill>
                  <a:srgbClr val="1B7895"/>
                </a:solidFill>
                <a:latin typeface="Open Sans"/>
              </a:rPr>
              <a:t>REALIZUJĄCE CELE SPOŁECZNE, USŁUGOWE, OŚWIATOWE, KULTURALNE</a:t>
            </a:r>
            <a:endParaRPr lang="en-US" sz="2400" b="0" i="0" spc="24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2731940" y="773427"/>
            <a:ext cx="4527360" cy="2199181"/>
            <a:chOff x="0" y="-38100"/>
            <a:chExt cx="6036479" cy="293224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38100"/>
              <a:ext cx="6036479" cy="2804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14"/>
                </a:lnSpc>
              </a:pPr>
              <a:endParaRPr lang="pl-PL" sz="3165" b="1" i="0" spc="316" dirty="0" smtClean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114"/>
                </a:lnSpc>
              </a:pPr>
              <a:endParaRPr lang="pl-PL" sz="3165" b="1" spc="316" dirty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114"/>
                </a:lnSpc>
              </a:pPr>
              <a:endParaRPr lang="pl-PL" sz="3165" b="1" i="0" spc="316" dirty="0" smtClean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114"/>
                </a:lnSpc>
              </a:pPr>
              <a:r>
                <a:rPr lang="pl-PL" sz="3165" b="1" i="0" spc="316" dirty="0" smtClean="0">
                  <a:solidFill>
                    <a:srgbClr val="FFFBF0"/>
                  </a:solidFill>
                  <a:latin typeface="Open Sans"/>
                </a:rPr>
                <a:t>REINTEGRACYJNE</a:t>
              </a:r>
              <a:endParaRPr lang="en-US" sz="3165" b="1" i="0" spc="316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418195"/>
              <a:ext cx="5936976" cy="475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21"/>
                </a:lnSpc>
              </a:pPr>
              <a:endParaRPr lang="en-US" sz="2014" b="0" i="0" spc="20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731940" y="5991311"/>
            <a:ext cx="4720367" cy="2298954"/>
            <a:chOff x="0" y="-28575"/>
            <a:chExt cx="6293822" cy="3065272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6293822" cy="29409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4290"/>
                </a:lnSpc>
                <a:buFont typeface="Arial" panose="020B0604020202020204" pitchFamily="34" charset="0"/>
                <a:buChar char="•"/>
              </a:pPr>
              <a:r>
                <a:rPr lang="pl-PL" sz="3300" b="1" spc="330" dirty="0" smtClean="0">
                  <a:solidFill>
                    <a:srgbClr val="FFFBF0"/>
                  </a:solidFill>
                  <a:latin typeface="Open Sans"/>
                </a:rPr>
                <a:t>ZAZ</a:t>
              </a:r>
            </a:p>
            <a:p>
              <a:pPr marL="457200" indent="-457200">
                <a:lnSpc>
                  <a:spcPts val="4290"/>
                </a:lnSpc>
                <a:buFont typeface="Arial" panose="020B0604020202020204" pitchFamily="34" charset="0"/>
                <a:buChar char="•"/>
              </a:pPr>
              <a:r>
                <a:rPr lang="pl-PL" sz="3300" b="1" i="0" spc="330" dirty="0" smtClean="0">
                  <a:solidFill>
                    <a:srgbClr val="FFFBF0"/>
                  </a:solidFill>
                  <a:latin typeface="Open Sans"/>
                </a:rPr>
                <a:t>CIS</a:t>
              </a:r>
            </a:p>
            <a:p>
              <a:pPr marL="457200" indent="-457200">
                <a:lnSpc>
                  <a:spcPts val="4290"/>
                </a:lnSpc>
                <a:buFont typeface="Arial" panose="020B0604020202020204" pitchFamily="34" charset="0"/>
                <a:buChar char="•"/>
              </a:pPr>
              <a:r>
                <a:rPr lang="pl-PL" sz="3300" b="1" spc="330" dirty="0" smtClean="0">
                  <a:solidFill>
                    <a:srgbClr val="FFFBF0"/>
                  </a:solidFill>
                  <a:latin typeface="Open Sans"/>
                </a:rPr>
                <a:t>WTZ</a:t>
              </a:r>
            </a:p>
            <a:p>
              <a:pPr marL="457200" indent="-457200">
                <a:lnSpc>
                  <a:spcPts val="4290"/>
                </a:lnSpc>
                <a:buFont typeface="Arial" panose="020B0604020202020204" pitchFamily="34" charset="0"/>
                <a:buChar char="•"/>
              </a:pPr>
              <a:r>
                <a:rPr lang="pl-PL" sz="3300" b="1" i="0" spc="330" dirty="0" smtClean="0">
                  <a:solidFill>
                    <a:srgbClr val="FFFBF0"/>
                  </a:solidFill>
                  <a:latin typeface="Open Sans"/>
                </a:rPr>
                <a:t>KIS</a:t>
              </a:r>
              <a:endParaRPr lang="en-US" sz="3300" b="1" i="0" spc="33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533653"/>
              <a:ext cx="6190077" cy="503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endParaRPr lang="en-US" sz="2100" b="0" i="0" spc="21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019800" y="5991311"/>
            <a:ext cx="5486400" cy="4732065"/>
            <a:chOff x="0" y="-28575"/>
            <a:chExt cx="5948920" cy="6309421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28575"/>
              <a:ext cx="5948920" cy="6309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4054"/>
                </a:lnSpc>
                <a:buFont typeface="Arial" panose="020B0604020202020204" pitchFamily="34" charset="0"/>
                <a:buChar char="•"/>
              </a:pPr>
              <a:r>
                <a:rPr lang="pl-PL" sz="3119" b="1" i="0" spc="311" dirty="0" smtClean="0">
                  <a:solidFill>
                    <a:srgbClr val="FFFBF0"/>
                  </a:solidFill>
                  <a:latin typeface="Open Sans"/>
                </a:rPr>
                <a:t>SPÓŁDZIELNIE SOCJALNE</a:t>
              </a:r>
            </a:p>
            <a:p>
              <a:pPr marL="457200" indent="-457200">
                <a:lnSpc>
                  <a:spcPts val="4054"/>
                </a:lnSpc>
                <a:buFont typeface="Arial" panose="020B0604020202020204" pitchFamily="34" charset="0"/>
                <a:buChar char="•"/>
              </a:pPr>
              <a:r>
                <a:rPr lang="pl-PL" sz="3119" b="1" spc="311" dirty="0" smtClean="0">
                  <a:solidFill>
                    <a:srgbClr val="FFFBF0"/>
                  </a:solidFill>
                  <a:latin typeface="Open Sans"/>
                </a:rPr>
                <a:t>SPÓLKI NON PROFIT</a:t>
              </a:r>
            </a:p>
            <a:p>
              <a:pPr marL="457200" indent="-457200">
                <a:lnSpc>
                  <a:spcPts val="4054"/>
                </a:lnSpc>
                <a:buFont typeface="Arial" panose="020B0604020202020204" pitchFamily="34" charset="0"/>
                <a:buChar char="•"/>
              </a:pPr>
              <a:r>
                <a:rPr lang="pl-PL" sz="3119" b="1" spc="311" dirty="0" smtClean="0">
                  <a:solidFill>
                    <a:srgbClr val="FFFBF0"/>
                  </a:solidFill>
                  <a:latin typeface="Open Sans"/>
                </a:rPr>
                <a:t>ORGANZIACJE POZARZĄDOWE </a:t>
              </a:r>
            </a:p>
            <a:p>
              <a:pPr marL="457200" indent="-457200">
                <a:lnSpc>
                  <a:spcPts val="4054"/>
                </a:lnSpc>
                <a:buFont typeface="Arial" panose="020B0604020202020204" pitchFamily="34" charset="0"/>
                <a:buChar char="•"/>
              </a:pPr>
              <a:r>
                <a:rPr lang="pl-PL" sz="3119" b="1" spc="311" dirty="0" smtClean="0">
                  <a:solidFill>
                    <a:srgbClr val="FFFBF0"/>
                  </a:solidFill>
                  <a:latin typeface="Open Sans"/>
                </a:rPr>
                <a:t>PRZEDSIĘBIORSTWA SPOŁECZNE</a:t>
              </a:r>
            </a:p>
            <a:p>
              <a:pPr>
                <a:lnSpc>
                  <a:spcPts val="4054"/>
                </a:lnSpc>
              </a:pPr>
              <a:endParaRPr lang="en-US" sz="3119" b="1" i="0" spc="311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705045"/>
              <a:ext cx="5850861" cy="503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endParaRPr lang="en-US" sz="2100" b="0" i="0" spc="21" dirty="0">
                <a:solidFill>
                  <a:srgbClr val="FFFBF0"/>
                </a:solidFill>
                <a:latin typeface="Open Sans"/>
              </a:endParaRPr>
            </a:p>
          </p:txBody>
        </p:sp>
      </p:grpSp>
      <p:pic>
        <p:nvPicPr>
          <p:cNvPr id="2050" name="Picture 2" descr="C:\Users\PC\AppData\Local\Microsoft\Windows\Temporary Internet Files\Content.IE5\VWMP0CY0\wheelchair-30766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041" y="3125202"/>
            <a:ext cx="1494632" cy="160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\AppData\Local\Microsoft\Windows\Temporary Internet Files\Content.IE5\7MDEBIX4\money_coins_gold_currency_coin_finance_money_making-76016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440" y="3146361"/>
            <a:ext cx="2381120" cy="15874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0382" y="-207277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sp>
        <p:nvSpPr>
          <p:cNvPr id="3" name="TextBox 3"/>
          <p:cNvSpPr txBox="1"/>
          <p:nvPr/>
        </p:nvSpPr>
        <p:spPr>
          <a:xfrm>
            <a:off x="351825" y="7097184"/>
            <a:ext cx="3216655" cy="47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5"/>
              </a:lnSpc>
            </a:pPr>
            <a:r>
              <a:rPr lang="pl-PL" sz="2825" b="1" spc="28" dirty="0" smtClean="0">
                <a:solidFill>
                  <a:srgbClr val="1B7895"/>
                </a:solidFill>
                <a:latin typeface="Open Sans"/>
              </a:rPr>
              <a:t>PES</a:t>
            </a:r>
            <a:endParaRPr lang="en-US" sz="2825" b="1" i="0" spc="28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434742" y="1007269"/>
            <a:ext cx="11946078" cy="1500064"/>
            <a:chOff x="0" y="-28575"/>
            <a:chExt cx="15928104" cy="2000085"/>
          </a:xfrm>
        </p:grpSpPr>
        <p:sp>
          <p:nvSpPr>
            <p:cNvPr id="5" name="TextBox 5"/>
            <p:cNvSpPr txBox="1"/>
            <p:nvPr/>
          </p:nvSpPr>
          <p:spPr>
            <a:xfrm>
              <a:off x="0" y="-28575"/>
              <a:ext cx="15928103" cy="585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pl-PL" sz="2800" spc="140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" y="1351682"/>
              <a:ext cx="15928103" cy="619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dirty="0" smtClean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313224" y="3395712"/>
            <a:ext cx="12067596" cy="2430362"/>
            <a:chOff x="0" y="-28575"/>
            <a:chExt cx="15928103" cy="278042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15928103" cy="502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pl-PL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519474"/>
              <a:ext cx="15928103" cy="1232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pl-PL" sz="2800" b="0" i="0" spc="28" dirty="0">
                <a:solidFill>
                  <a:srgbClr val="FFFBF0"/>
                </a:solidFill>
                <a:latin typeface="Open Sans"/>
              </a:endParaRPr>
            </a:p>
            <a:p>
              <a:pPr>
                <a:lnSpc>
                  <a:spcPts val="4200"/>
                </a:lnSpc>
              </a:pPr>
              <a:r>
                <a:rPr lang="pl-PL" sz="2800" spc="28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28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13223" y="7559351"/>
            <a:ext cx="11946077" cy="711140"/>
            <a:chOff x="0" y="0"/>
            <a:chExt cx="15928103" cy="94818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23" y="-207277"/>
            <a:ext cx="13426977" cy="1040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2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0382" y="-207277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grpSp>
        <p:nvGrpSpPr>
          <p:cNvPr id="4" name="Group 4"/>
          <p:cNvGrpSpPr/>
          <p:nvPr/>
        </p:nvGrpSpPr>
        <p:grpSpPr>
          <a:xfrm>
            <a:off x="5434742" y="1007269"/>
            <a:ext cx="11946078" cy="1500064"/>
            <a:chOff x="0" y="-28575"/>
            <a:chExt cx="15928104" cy="2000085"/>
          </a:xfrm>
        </p:grpSpPr>
        <p:sp>
          <p:nvSpPr>
            <p:cNvPr id="5" name="TextBox 5"/>
            <p:cNvSpPr txBox="1"/>
            <p:nvPr/>
          </p:nvSpPr>
          <p:spPr>
            <a:xfrm>
              <a:off x="0" y="-28575"/>
              <a:ext cx="15928103" cy="585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pl-PL" sz="2800" spc="140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" y="1351682"/>
              <a:ext cx="15928103" cy="619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dirty="0" smtClean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313224" y="3395712"/>
            <a:ext cx="12067596" cy="2430362"/>
            <a:chOff x="0" y="-28575"/>
            <a:chExt cx="15928103" cy="278042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15928103" cy="502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pl-PL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519474"/>
              <a:ext cx="15928103" cy="1232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pl-PL" sz="2800" b="0" i="0" spc="28" dirty="0">
                <a:solidFill>
                  <a:srgbClr val="FFFBF0"/>
                </a:solidFill>
                <a:latin typeface="Open Sans"/>
              </a:endParaRPr>
            </a:p>
            <a:p>
              <a:pPr>
                <a:lnSpc>
                  <a:spcPts val="4200"/>
                </a:lnSpc>
              </a:pPr>
              <a:r>
                <a:rPr lang="pl-PL" sz="2800" spc="28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28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13223" y="7559351"/>
            <a:ext cx="11946077" cy="711140"/>
            <a:chOff x="0" y="0"/>
            <a:chExt cx="15928103" cy="94818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sp>
        <p:nvSpPr>
          <p:cNvPr id="32" name="Prostokąt 31"/>
          <p:cNvSpPr/>
          <p:nvPr/>
        </p:nvSpPr>
        <p:spPr>
          <a:xfrm>
            <a:off x="5452132" y="484049"/>
            <a:ext cx="120260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Podmioty ekonomii społecznej – podział branżowy</a:t>
            </a:r>
            <a:endParaRPr kumimoji="0" lang="pl-PL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016" y="2023412"/>
            <a:ext cx="13047790" cy="689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1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0382" y="-207277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sp>
        <p:nvSpPr>
          <p:cNvPr id="3" name="TextBox 3"/>
          <p:cNvSpPr txBox="1"/>
          <p:nvPr/>
        </p:nvSpPr>
        <p:spPr>
          <a:xfrm>
            <a:off x="-327244" y="2274897"/>
            <a:ext cx="3895724" cy="7181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55"/>
              </a:lnSpc>
            </a:pPr>
            <a:r>
              <a:rPr lang="pl-PL" sz="2825" b="1" i="0" spc="28" dirty="0" smtClean="0">
                <a:solidFill>
                  <a:srgbClr val="1B7895"/>
                </a:solidFill>
                <a:latin typeface="Open Sans"/>
              </a:rPr>
              <a:t>OŚRODKI WPSARCIA EKONOMII SPOŁECZNEJ</a:t>
            </a:r>
          </a:p>
          <a:p>
            <a:pPr>
              <a:lnSpc>
                <a:spcPts val="3955"/>
              </a:lnSpc>
            </a:pPr>
            <a:endParaRPr lang="pl-PL" sz="2825" b="1" spc="28" dirty="0">
              <a:solidFill>
                <a:srgbClr val="1B7895"/>
              </a:solidFill>
              <a:latin typeface="Open Sans"/>
            </a:endParaRPr>
          </a:p>
          <a:p>
            <a:pPr>
              <a:lnSpc>
                <a:spcPts val="3955"/>
              </a:lnSpc>
            </a:pPr>
            <a:endParaRPr lang="pl-PL" sz="2825" b="1" i="0" spc="28" dirty="0" smtClean="0">
              <a:solidFill>
                <a:srgbClr val="1B7895"/>
              </a:solidFill>
              <a:latin typeface="Open Sans"/>
            </a:endParaRPr>
          </a:p>
          <a:p>
            <a:pPr marL="457200" indent="-457200">
              <a:lnSpc>
                <a:spcPts val="3955"/>
              </a:lnSpc>
              <a:buFontTx/>
              <a:buChar char="-"/>
            </a:pPr>
            <a:r>
              <a:rPr lang="pl-PL" sz="2000" b="1" spc="28" dirty="0" smtClean="0">
                <a:solidFill>
                  <a:srgbClr val="1B7895"/>
                </a:solidFill>
                <a:latin typeface="Open Sans"/>
              </a:rPr>
              <a:t>AKREDYTOWANE</a:t>
            </a:r>
          </a:p>
          <a:p>
            <a:pPr marL="457200" indent="-457200">
              <a:lnSpc>
                <a:spcPts val="3955"/>
              </a:lnSpc>
              <a:buFontTx/>
              <a:buChar char="-"/>
            </a:pPr>
            <a:r>
              <a:rPr lang="pl-PL" sz="2000" b="1" spc="28" dirty="0" smtClean="0">
                <a:solidFill>
                  <a:srgbClr val="1B7895"/>
                </a:solidFill>
                <a:latin typeface="Open Sans"/>
              </a:rPr>
              <a:t>WSPÓŁPRACUJĄCE</a:t>
            </a:r>
          </a:p>
          <a:p>
            <a:pPr marL="457200" indent="-457200">
              <a:lnSpc>
                <a:spcPts val="3955"/>
              </a:lnSpc>
              <a:buFontTx/>
              <a:buChar char="-"/>
            </a:pPr>
            <a:r>
              <a:rPr lang="pl-PL" sz="2000" b="1" spc="28" dirty="0" smtClean="0">
                <a:solidFill>
                  <a:srgbClr val="1B7895"/>
                </a:solidFill>
                <a:latin typeface="Open Sans"/>
              </a:rPr>
              <a:t>DYSPONUJĄCE WYKWALIFIKOWANĄ KADRĄ</a:t>
            </a:r>
          </a:p>
          <a:p>
            <a:pPr marL="457200" indent="-457200">
              <a:lnSpc>
                <a:spcPts val="3955"/>
              </a:lnSpc>
              <a:buFontTx/>
              <a:buChar char="-"/>
            </a:pPr>
            <a:r>
              <a:rPr lang="pl-PL" sz="2000" b="1" spc="28" dirty="0" smtClean="0">
                <a:solidFill>
                  <a:srgbClr val="1B7895"/>
                </a:solidFill>
                <a:latin typeface="Open Sans"/>
              </a:rPr>
              <a:t>ŚRODKI NA DOTACJE</a:t>
            </a:r>
          </a:p>
          <a:p>
            <a:pPr marL="457200" indent="-457200">
              <a:lnSpc>
                <a:spcPts val="3955"/>
              </a:lnSpc>
              <a:buFontTx/>
              <a:buChar char="-"/>
            </a:pPr>
            <a:endParaRPr lang="pl-PL" sz="2825" b="1" spc="28" dirty="0" smtClean="0">
              <a:solidFill>
                <a:srgbClr val="1B7895"/>
              </a:solidFill>
              <a:latin typeface="Open Sans"/>
            </a:endParaRPr>
          </a:p>
          <a:p>
            <a:pPr marL="457200" indent="-457200">
              <a:lnSpc>
                <a:spcPts val="3955"/>
              </a:lnSpc>
              <a:buFontTx/>
              <a:buChar char="-"/>
            </a:pPr>
            <a:endParaRPr lang="pl-PL" sz="2825" b="1" i="0" spc="28" dirty="0" smtClean="0">
              <a:solidFill>
                <a:srgbClr val="1B7895"/>
              </a:solidFill>
              <a:latin typeface="Open Sans"/>
            </a:endParaRPr>
          </a:p>
          <a:p>
            <a:pPr>
              <a:lnSpc>
                <a:spcPts val="3955"/>
              </a:lnSpc>
            </a:pPr>
            <a:endParaRPr lang="en-US" sz="2825" b="1" i="0" spc="28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434742" y="1007269"/>
            <a:ext cx="11946078" cy="1500064"/>
            <a:chOff x="0" y="-28575"/>
            <a:chExt cx="15928104" cy="2000085"/>
          </a:xfrm>
        </p:grpSpPr>
        <p:sp>
          <p:nvSpPr>
            <p:cNvPr id="5" name="TextBox 5"/>
            <p:cNvSpPr txBox="1"/>
            <p:nvPr/>
          </p:nvSpPr>
          <p:spPr>
            <a:xfrm>
              <a:off x="0" y="-28575"/>
              <a:ext cx="15928103" cy="585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pl-PL" sz="2800" spc="140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" y="1351682"/>
              <a:ext cx="15928103" cy="619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dirty="0" smtClean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313224" y="3395712"/>
            <a:ext cx="12067596" cy="2430362"/>
            <a:chOff x="0" y="-28575"/>
            <a:chExt cx="15928103" cy="278042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15928103" cy="502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pl-PL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519474"/>
              <a:ext cx="15928103" cy="1232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pl-PL" sz="2800" b="0" i="0" spc="28" dirty="0">
                <a:solidFill>
                  <a:srgbClr val="FFFBF0"/>
                </a:solidFill>
                <a:latin typeface="Open Sans"/>
              </a:endParaRPr>
            </a:p>
            <a:p>
              <a:pPr>
                <a:lnSpc>
                  <a:spcPts val="4200"/>
                </a:lnSpc>
              </a:pPr>
              <a:r>
                <a:rPr lang="pl-PL" sz="2800" spc="28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28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13223" y="7559351"/>
            <a:ext cx="11946077" cy="711140"/>
            <a:chOff x="0" y="0"/>
            <a:chExt cx="15928103" cy="94818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-24880"/>
            <a:ext cx="10820400" cy="1060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1" y="1007269"/>
            <a:ext cx="3541718" cy="801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3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"/>
            <a:ext cx="3581617" cy="10287000"/>
          </a:xfrm>
          <a:prstGeom prst="rect">
            <a:avLst/>
          </a:prstGeom>
          <a:solidFill>
            <a:srgbClr val="FFFBF0"/>
          </a:solidFill>
        </p:spPr>
      </p:sp>
      <p:sp>
        <p:nvSpPr>
          <p:cNvPr id="3" name="TextBox 3"/>
          <p:cNvSpPr txBox="1"/>
          <p:nvPr/>
        </p:nvSpPr>
        <p:spPr>
          <a:xfrm>
            <a:off x="-327244" y="2274897"/>
            <a:ext cx="3895724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955"/>
              </a:lnSpc>
              <a:buFontTx/>
              <a:buChar char="-"/>
            </a:pPr>
            <a:endParaRPr lang="pl-PL" sz="2825" b="1" spc="28" dirty="0" smtClean="0">
              <a:solidFill>
                <a:srgbClr val="1B7895"/>
              </a:solidFill>
              <a:latin typeface="Open Sans"/>
            </a:endParaRPr>
          </a:p>
          <a:p>
            <a:pPr marL="457200" indent="-457200">
              <a:lnSpc>
                <a:spcPts val="3955"/>
              </a:lnSpc>
              <a:buFontTx/>
              <a:buChar char="-"/>
            </a:pPr>
            <a:endParaRPr lang="pl-PL" sz="2825" b="1" i="0" spc="28" dirty="0" smtClean="0">
              <a:solidFill>
                <a:srgbClr val="1B7895"/>
              </a:solidFill>
              <a:latin typeface="Open Sans"/>
            </a:endParaRPr>
          </a:p>
          <a:p>
            <a:pPr>
              <a:lnSpc>
                <a:spcPts val="3955"/>
              </a:lnSpc>
            </a:pPr>
            <a:endParaRPr lang="en-US" sz="2825" b="1" i="0" spc="28" dirty="0">
              <a:solidFill>
                <a:srgbClr val="1B7895"/>
              </a:solidFill>
              <a:latin typeface="Open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313223" y="6181068"/>
            <a:ext cx="11946077" cy="2436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endParaRPr dirty="0"/>
          </a:p>
          <a:p>
            <a:pPr>
              <a:lnSpc>
                <a:spcPts val="3900"/>
              </a:lnSpc>
            </a:pPr>
            <a:endParaRPr dirty="0"/>
          </a:p>
          <a:p>
            <a:pPr>
              <a:lnSpc>
                <a:spcPts val="3900"/>
              </a:lnSpc>
            </a:pPr>
            <a:endParaRPr dirty="0"/>
          </a:p>
          <a:p>
            <a:pPr>
              <a:lnSpc>
                <a:spcPts val="3900"/>
              </a:lnSpc>
            </a:pPr>
            <a:endParaRPr dirty="0"/>
          </a:p>
          <a:p>
            <a:pPr>
              <a:lnSpc>
                <a:spcPts val="3900"/>
              </a:lnSpc>
            </a:pPr>
            <a:endParaRPr dirty="0"/>
          </a:p>
        </p:txBody>
      </p:sp>
      <p:sp>
        <p:nvSpPr>
          <p:cNvPr id="23" name="Freeform 23"/>
          <p:cNvSpPr/>
          <p:nvPr/>
        </p:nvSpPr>
        <p:spPr>
          <a:xfrm rot="16200000">
            <a:off x="4423016" y="8011855"/>
            <a:ext cx="0" cy="0"/>
          </a:xfrm>
          <a:custGeom>
            <a:avLst/>
            <a:gdLst/>
            <a:ahLst/>
            <a:cxnLst/>
            <a:rect l="l" t="t" r="r" b="b"/>
            <a:pathLst>
              <a:path w="6350000" h="633984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close/>
              </a:path>
            </a:pathLst>
          </a:custGeom>
          <a:solidFill>
            <a:srgbClr val="FFFBF0">
              <a:alpha val="19607"/>
            </a:srgbClr>
          </a:solidFill>
        </p:spPr>
      </p:sp>
      <p:sp>
        <p:nvSpPr>
          <p:cNvPr id="25" name="Freeform 25"/>
          <p:cNvSpPr/>
          <p:nvPr/>
        </p:nvSpPr>
        <p:spPr>
          <a:xfrm rot="18900000">
            <a:off x="661549" y="-1092093"/>
            <a:ext cx="2187687" cy="2184187"/>
          </a:xfrm>
          <a:custGeom>
            <a:avLst/>
            <a:gdLst/>
            <a:ahLst/>
            <a:cxnLst/>
            <a:rect l="l" t="t" r="r" b="b"/>
            <a:pathLst>
              <a:path w="6350000" h="633984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close/>
              </a:path>
            </a:pathLst>
          </a:custGeom>
          <a:solidFill>
            <a:srgbClr val="1B7895"/>
          </a:solidFill>
        </p:spPr>
      </p:sp>
      <p:sp>
        <p:nvSpPr>
          <p:cNvPr id="27" name="TextBox 27"/>
          <p:cNvSpPr txBox="1"/>
          <p:nvPr/>
        </p:nvSpPr>
        <p:spPr>
          <a:xfrm>
            <a:off x="5313223" y="7545064"/>
            <a:ext cx="11946077" cy="227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5313223" y="8059036"/>
            <a:ext cx="11946077" cy="21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0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5373982" y="8742189"/>
            <a:ext cx="11946077" cy="227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5373982" y="9256161"/>
            <a:ext cx="11946077" cy="21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00"/>
              </a:lnSpc>
            </a:pPr>
            <a:endParaRPr/>
          </a:p>
        </p:txBody>
      </p:sp>
      <p:sp>
        <p:nvSpPr>
          <p:cNvPr id="7" name="Prostokąt 6"/>
          <p:cNvSpPr/>
          <p:nvPr/>
        </p:nvSpPr>
        <p:spPr>
          <a:xfrm>
            <a:off x="3414793" y="133991"/>
            <a:ext cx="1501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200" b="1" dirty="0">
                <a:solidFill>
                  <a:schemeClr val="bg1"/>
                </a:solidFill>
              </a:rPr>
              <a:t>Podmioty ekonomii społecznej w </a:t>
            </a:r>
            <a:r>
              <a:rPr lang="pl-PL" sz="3200" b="1" dirty="0" smtClean="0">
                <a:solidFill>
                  <a:schemeClr val="bg1"/>
                </a:solidFill>
              </a:rPr>
              <a:t>podregionie </a:t>
            </a:r>
            <a:r>
              <a:rPr lang="pl-PL" sz="3200" b="1" dirty="0" smtClean="0">
                <a:solidFill>
                  <a:schemeClr val="bg1"/>
                </a:solidFill>
              </a:rPr>
              <a:t>ciechanowskim</a:t>
            </a:r>
            <a:endParaRPr lang="pl-PL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040574"/>
              </p:ext>
            </p:extLst>
          </p:nvPr>
        </p:nvGraphicFramePr>
        <p:xfrm>
          <a:off x="-59091" y="8572500"/>
          <a:ext cx="18347092" cy="1752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278032"/>
                <a:gridCol w="2369526"/>
                <a:gridCol w="2517620"/>
                <a:gridCol w="4318832"/>
                <a:gridCol w="2431541"/>
                <a:gridCol w="2431541"/>
              </a:tblGrid>
              <a:tr h="325609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/>
                        <a:t>Podmiot ekonomii społecznej</a:t>
                      </a:r>
                      <a:endParaRPr lang="pl-PL" sz="1400" dirty="0"/>
                    </a:p>
                  </a:txBody>
                  <a:tcPr marL="182880" marR="182880" marT="68580" marB="6858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Całe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dirty="0" smtClean="0"/>
                        <a:t>Mazowsze</a:t>
                      </a:r>
                      <a:endParaRPr lang="pl-PL" sz="1400" dirty="0"/>
                    </a:p>
                  </a:txBody>
                  <a:tcPr marL="182880" marR="182880" marT="68580" marB="6858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Podregion ciechanowski</a:t>
                      </a:r>
                      <a:endParaRPr lang="pl-PL" sz="1400" dirty="0"/>
                    </a:p>
                  </a:txBody>
                  <a:tcPr marL="182880" marR="182880" marT="68580" marB="6858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/>
                        <a:t>Podmiot ekonomii społecznej</a:t>
                      </a:r>
                      <a:endParaRPr lang="pl-PL" sz="1400" b="1" dirty="0"/>
                    </a:p>
                  </a:txBody>
                  <a:tcPr marL="182880" marR="182880" marT="68580" marB="6858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Całe Mazowsze</a:t>
                      </a:r>
                      <a:endParaRPr lang="pl-PL" sz="1400" dirty="0"/>
                    </a:p>
                  </a:txBody>
                  <a:tcPr marL="182880" marR="182880" marT="68580" marB="6858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Podregion ciechanowski</a:t>
                      </a:r>
                    </a:p>
                  </a:txBody>
                  <a:tcPr marL="182880" marR="182880" marT="68580" marB="68580" anchor="b">
                    <a:solidFill>
                      <a:schemeClr val="bg1"/>
                    </a:solidFill>
                  </a:tcPr>
                </a:tc>
              </a:tr>
              <a:tr h="325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Centra integracji społecznej</a:t>
                      </a:r>
                      <a:endParaRPr lang="pl-PL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82880" marT="68580" marB="6858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7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Spółdzielnie socjalne</a:t>
                      </a:r>
                      <a:endParaRPr lang="pl-PL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82880" marT="68580" marB="6858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155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22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</a:tr>
              <a:tr h="325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Kluby integracji społecznej</a:t>
                      </a:r>
                      <a:endParaRPr lang="pl-PL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82880" marT="68580" marB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21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Spółki z o.o. [non profit]</a:t>
                      </a:r>
                      <a:endParaRPr lang="pl-PL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82880" marT="68580" marB="6858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14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</a:tr>
              <a:tr h="325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bg1"/>
                          </a:solidFill>
                        </a:rPr>
                        <a:t>Spółdzielnie inwalidów </a:t>
                      </a:r>
                      <a:r>
                        <a:rPr lang="pl-PL" sz="1400" baseline="0" dirty="0" smtClean="0">
                          <a:solidFill>
                            <a:schemeClr val="bg1"/>
                          </a:solidFill>
                        </a:rPr>
                        <a:t>i </a:t>
                      </a:r>
                      <a:r>
                        <a:rPr lang="pl-PL" sz="1400" baseline="0" dirty="0" err="1" smtClean="0">
                          <a:solidFill>
                            <a:schemeClr val="bg1"/>
                          </a:solidFill>
                        </a:rPr>
                        <a:t>niewid</a:t>
                      </a:r>
                      <a:r>
                        <a:rPr lang="pl-PL" sz="140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pl-PL" sz="1400" b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82880" marT="68580" marB="6858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14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Warsztaty terapii zajęciowej</a:t>
                      </a:r>
                      <a:endParaRPr lang="pl-PL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82880" marT="68580" marB="6858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83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13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</a:tr>
              <a:tr h="325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Spółdzielnie pracy</a:t>
                      </a:r>
                      <a:endParaRPr lang="pl-PL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82880" marT="68580" marB="6858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70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Zakłady aktywności zawodowej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10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9" name="TextBox 3"/>
          <p:cNvSpPr txBox="1"/>
          <p:nvPr/>
        </p:nvSpPr>
        <p:spPr>
          <a:xfrm>
            <a:off x="-327244" y="2274897"/>
            <a:ext cx="3895724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55"/>
              </a:lnSpc>
            </a:pPr>
            <a:r>
              <a:rPr lang="pl-PL" sz="2825" b="1" spc="28" dirty="0" smtClean="0">
                <a:solidFill>
                  <a:srgbClr val="1B7895"/>
                </a:solidFill>
                <a:latin typeface="Open Sans"/>
              </a:rPr>
              <a:t>Co nam mówią statystyki?</a:t>
            </a:r>
            <a:endParaRPr lang="pl-PL" sz="2825" b="1" spc="28" dirty="0">
              <a:solidFill>
                <a:srgbClr val="1B7895"/>
              </a:solidFill>
              <a:latin typeface="Open Sans"/>
            </a:endParaRPr>
          </a:p>
          <a:p>
            <a:pPr algn="ctr">
              <a:lnSpc>
                <a:spcPts val="3955"/>
              </a:lnSpc>
            </a:pPr>
            <a:endParaRPr lang="pl-PL" sz="2825" b="1" i="0" spc="28" dirty="0" smtClean="0">
              <a:solidFill>
                <a:srgbClr val="1B7895"/>
              </a:solidFill>
              <a:latin typeface="Open Sans"/>
            </a:endParaRPr>
          </a:p>
          <a:p>
            <a:pPr>
              <a:lnSpc>
                <a:spcPts val="3955"/>
              </a:lnSpc>
            </a:pPr>
            <a:endParaRPr lang="pl-PL" sz="2825" b="1" spc="28" dirty="0" smtClean="0">
              <a:solidFill>
                <a:srgbClr val="1B7895"/>
              </a:solidFill>
              <a:latin typeface="Open Sans"/>
            </a:endParaRPr>
          </a:p>
          <a:p>
            <a:pPr marL="457200" indent="-457200">
              <a:lnSpc>
                <a:spcPts val="3955"/>
              </a:lnSpc>
              <a:buFontTx/>
              <a:buChar char="-"/>
            </a:pPr>
            <a:endParaRPr lang="pl-PL" sz="2825" b="1" i="0" spc="28" dirty="0" smtClean="0">
              <a:solidFill>
                <a:srgbClr val="1B7895"/>
              </a:solidFill>
              <a:latin typeface="Open Sans"/>
            </a:endParaRPr>
          </a:p>
          <a:p>
            <a:pPr>
              <a:lnSpc>
                <a:spcPts val="3955"/>
              </a:lnSpc>
            </a:pPr>
            <a:endParaRPr lang="en-US" sz="2825" b="1" i="0" spc="28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4" name="Grupa 3"/>
          <p:cNvGrpSpPr>
            <a:grpSpLocks noChangeAspect="1"/>
          </p:cNvGrpSpPr>
          <p:nvPr/>
        </p:nvGrpSpPr>
        <p:grpSpPr>
          <a:xfrm>
            <a:off x="8440984" y="1073628"/>
            <a:ext cx="5513685" cy="6453990"/>
            <a:chOff x="7373977" y="2281494"/>
            <a:chExt cx="1837895" cy="2151330"/>
          </a:xfrm>
        </p:grpSpPr>
        <p:sp>
          <p:nvSpPr>
            <p:cNvPr id="328" name="gostyniński"/>
            <p:cNvSpPr>
              <a:spLocks/>
            </p:cNvSpPr>
            <p:nvPr/>
          </p:nvSpPr>
          <p:spPr bwMode="auto">
            <a:xfrm>
              <a:off x="7452813" y="3541659"/>
              <a:ext cx="1235970" cy="891165"/>
            </a:xfrm>
            <a:custGeom>
              <a:avLst/>
              <a:gdLst>
                <a:gd name="T0" fmla="*/ 3908 w 3908"/>
                <a:gd name="T1" fmla="*/ 1623 h 2638"/>
                <a:gd name="T2" fmla="*/ 3736 w 3908"/>
                <a:gd name="T3" fmla="*/ 1672 h 2638"/>
                <a:gd name="T4" fmla="*/ 3636 w 3908"/>
                <a:gd name="T5" fmla="*/ 1553 h 2638"/>
                <a:gd name="T6" fmla="*/ 3565 w 3908"/>
                <a:gd name="T7" fmla="*/ 1475 h 2638"/>
                <a:gd name="T8" fmla="*/ 3524 w 3908"/>
                <a:gd name="T9" fmla="*/ 1405 h 2638"/>
                <a:gd name="T10" fmla="*/ 3275 w 3908"/>
                <a:gd name="T11" fmla="*/ 1306 h 2638"/>
                <a:gd name="T12" fmla="*/ 3179 w 3908"/>
                <a:gd name="T13" fmla="*/ 1227 h 2638"/>
                <a:gd name="T14" fmla="*/ 2977 w 3908"/>
                <a:gd name="T15" fmla="*/ 1194 h 2638"/>
                <a:gd name="T16" fmla="*/ 2928 w 3908"/>
                <a:gd name="T17" fmla="*/ 1381 h 2638"/>
                <a:gd name="T18" fmla="*/ 2758 w 3908"/>
                <a:gd name="T19" fmla="*/ 1495 h 2638"/>
                <a:gd name="T20" fmla="*/ 2629 w 3908"/>
                <a:gd name="T21" fmla="*/ 1478 h 2638"/>
                <a:gd name="T22" fmla="*/ 2426 w 3908"/>
                <a:gd name="T23" fmla="*/ 1390 h 2638"/>
                <a:gd name="T24" fmla="*/ 2249 w 3908"/>
                <a:gd name="T25" fmla="*/ 1243 h 2638"/>
                <a:gd name="T26" fmla="*/ 2245 w 3908"/>
                <a:gd name="T27" fmla="*/ 1165 h 2638"/>
                <a:gd name="T28" fmla="*/ 2144 w 3908"/>
                <a:gd name="T29" fmla="*/ 950 h 2638"/>
                <a:gd name="T30" fmla="*/ 1950 w 3908"/>
                <a:gd name="T31" fmla="*/ 915 h 2638"/>
                <a:gd name="T32" fmla="*/ 1880 w 3908"/>
                <a:gd name="T33" fmla="*/ 980 h 2638"/>
                <a:gd name="T34" fmla="*/ 1685 w 3908"/>
                <a:gd name="T35" fmla="*/ 952 h 2638"/>
                <a:gd name="T36" fmla="*/ 1537 w 3908"/>
                <a:gd name="T37" fmla="*/ 1054 h 2638"/>
                <a:gd name="T38" fmla="*/ 1593 w 3908"/>
                <a:gd name="T39" fmla="*/ 822 h 2638"/>
                <a:gd name="T40" fmla="*/ 1492 w 3908"/>
                <a:gd name="T41" fmla="*/ 581 h 2638"/>
                <a:gd name="T42" fmla="*/ 1539 w 3908"/>
                <a:gd name="T43" fmla="*/ 461 h 2638"/>
                <a:gd name="T44" fmla="*/ 1574 w 3908"/>
                <a:gd name="T45" fmla="*/ 339 h 2638"/>
                <a:gd name="T46" fmla="*/ 1450 w 3908"/>
                <a:gd name="T47" fmla="*/ 220 h 2638"/>
                <a:gd name="T48" fmla="*/ 1440 w 3908"/>
                <a:gd name="T49" fmla="*/ 131 h 2638"/>
                <a:gd name="T50" fmla="*/ 1372 w 3908"/>
                <a:gd name="T51" fmla="*/ 53 h 2638"/>
                <a:gd name="T52" fmla="*/ 1169 w 3908"/>
                <a:gd name="T53" fmla="*/ 0 h 2638"/>
                <a:gd name="T54" fmla="*/ 895 w 3908"/>
                <a:gd name="T55" fmla="*/ 24 h 2638"/>
                <a:gd name="T56" fmla="*/ 760 w 3908"/>
                <a:gd name="T57" fmla="*/ 112 h 2638"/>
                <a:gd name="T58" fmla="*/ 535 w 3908"/>
                <a:gd name="T59" fmla="*/ 159 h 2638"/>
                <a:gd name="T60" fmla="*/ 511 w 3908"/>
                <a:gd name="T61" fmla="*/ 347 h 2638"/>
                <a:gd name="T62" fmla="*/ 345 w 3908"/>
                <a:gd name="T63" fmla="*/ 523 h 2638"/>
                <a:gd name="T64" fmla="*/ 173 w 3908"/>
                <a:gd name="T65" fmla="*/ 632 h 2638"/>
                <a:gd name="T66" fmla="*/ 8 w 3908"/>
                <a:gd name="T67" fmla="*/ 663 h 2638"/>
                <a:gd name="T68" fmla="*/ 151 w 3908"/>
                <a:gd name="T69" fmla="*/ 738 h 2638"/>
                <a:gd name="T70" fmla="*/ 156 w 3908"/>
                <a:gd name="T71" fmla="*/ 900 h 2638"/>
                <a:gd name="T72" fmla="*/ 171 w 3908"/>
                <a:gd name="T73" fmla="*/ 1085 h 2638"/>
                <a:gd name="T74" fmla="*/ 125 w 3908"/>
                <a:gd name="T75" fmla="*/ 1202 h 2638"/>
                <a:gd name="T76" fmla="*/ 334 w 3908"/>
                <a:gd name="T77" fmla="*/ 1243 h 2638"/>
                <a:gd name="T78" fmla="*/ 385 w 3908"/>
                <a:gd name="T79" fmla="*/ 1545 h 2638"/>
                <a:gd name="T80" fmla="*/ 548 w 3908"/>
                <a:gd name="T81" fmla="*/ 1643 h 2638"/>
                <a:gd name="T82" fmla="*/ 479 w 3908"/>
                <a:gd name="T83" fmla="*/ 1734 h 2638"/>
                <a:gd name="T84" fmla="*/ 583 w 3908"/>
                <a:gd name="T85" fmla="*/ 1711 h 2638"/>
                <a:gd name="T86" fmla="*/ 635 w 3908"/>
                <a:gd name="T87" fmla="*/ 1857 h 2638"/>
                <a:gd name="T88" fmla="*/ 732 w 3908"/>
                <a:gd name="T89" fmla="*/ 1905 h 2638"/>
                <a:gd name="T90" fmla="*/ 1026 w 3908"/>
                <a:gd name="T91" fmla="*/ 1925 h 2638"/>
                <a:gd name="T92" fmla="*/ 1143 w 3908"/>
                <a:gd name="T93" fmla="*/ 1975 h 2638"/>
                <a:gd name="T94" fmla="*/ 1217 w 3908"/>
                <a:gd name="T95" fmla="*/ 1864 h 2638"/>
                <a:gd name="T96" fmla="*/ 1514 w 3908"/>
                <a:gd name="T97" fmla="*/ 2025 h 2638"/>
                <a:gd name="T98" fmla="*/ 1520 w 3908"/>
                <a:gd name="T99" fmla="*/ 2161 h 2638"/>
                <a:gd name="T100" fmla="*/ 1688 w 3908"/>
                <a:gd name="T101" fmla="*/ 2241 h 2638"/>
                <a:gd name="T102" fmla="*/ 1877 w 3908"/>
                <a:gd name="T103" fmla="*/ 2335 h 2638"/>
                <a:gd name="T104" fmla="*/ 2074 w 3908"/>
                <a:gd name="T105" fmla="*/ 2450 h 2638"/>
                <a:gd name="T106" fmla="*/ 2125 w 3908"/>
                <a:gd name="T107" fmla="*/ 2536 h 2638"/>
                <a:gd name="T108" fmla="*/ 2454 w 3908"/>
                <a:gd name="T109" fmla="*/ 2611 h 2638"/>
                <a:gd name="T110" fmla="*/ 2509 w 3908"/>
                <a:gd name="T111" fmla="*/ 2472 h 2638"/>
                <a:gd name="T112" fmla="*/ 2849 w 3908"/>
                <a:gd name="T113" fmla="*/ 2538 h 2638"/>
                <a:gd name="T114" fmla="*/ 2961 w 3908"/>
                <a:gd name="T115" fmla="*/ 2404 h 2638"/>
                <a:gd name="T116" fmla="*/ 3109 w 3908"/>
                <a:gd name="T117" fmla="*/ 2377 h 2638"/>
                <a:gd name="T118" fmla="*/ 3319 w 3908"/>
                <a:gd name="T119" fmla="*/ 2450 h 2638"/>
                <a:gd name="T120" fmla="*/ 3409 w 3908"/>
                <a:gd name="T121" fmla="*/ 2335 h 2638"/>
                <a:gd name="T122" fmla="*/ 3477 w 3908"/>
                <a:gd name="T123" fmla="*/ 2188 h 2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08" h="2638">
                  <a:moveTo>
                    <a:pt x="3619" y="1917"/>
                  </a:moveTo>
                  <a:cubicBezTo>
                    <a:pt x="3715" y="1819"/>
                    <a:pt x="3812" y="1721"/>
                    <a:pt x="3908" y="1623"/>
                  </a:cubicBezTo>
                  <a:cubicBezTo>
                    <a:pt x="3874" y="1620"/>
                    <a:pt x="3857" y="1619"/>
                    <a:pt x="3823" y="1616"/>
                  </a:cubicBezTo>
                  <a:cubicBezTo>
                    <a:pt x="3788" y="1639"/>
                    <a:pt x="3771" y="1650"/>
                    <a:pt x="3736" y="1672"/>
                  </a:cubicBezTo>
                  <a:cubicBezTo>
                    <a:pt x="3688" y="1655"/>
                    <a:pt x="3664" y="1647"/>
                    <a:pt x="3615" y="1630"/>
                  </a:cubicBezTo>
                  <a:cubicBezTo>
                    <a:pt x="3623" y="1599"/>
                    <a:pt x="3628" y="1584"/>
                    <a:pt x="3636" y="1553"/>
                  </a:cubicBezTo>
                  <a:cubicBezTo>
                    <a:pt x="3587" y="1545"/>
                    <a:pt x="3563" y="1541"/>
                    <a:pt x="3514" y="1534"/>
                  </a:cubicBezTo>
                  <a:cubicBezTo>
                    <a:pt x="3534" y="1510"/>
                    <a:pt x="3544" y="1499"/>
                    <a:pt x="3565" y="1475"/>
                  </a:cubicBezTo>
                  <a:cubicBezTo>
                    <a:pt x="3536" y="1467"/>
                    <a:pt x="3521" y="1462"/>
                    <a:pt x="3492" y="1454"/>
                  </a:cubicBezTo>
                  <a:cubicBezTo>
                    <a:pt x="3505" y="1434"/>
                    <a:pt x="3511" y="1425"/>
                    <a:pt x="3524" y="1405"/>
                  </a:cubicBezTo>
                  <a:cubicBezTo>
                    <a:pt x="3495" y="1388"/>
                    <a:pt x="3481" y="1379"/>
                    <a:pt x="3452" y="1361"/>
                  </a:cubicBezTo>
                  <a:cubicBezTo>
                    <a:pt x="3381" y="1339"/>
                    <a:pt x="3346" y="1328"/>
                    <a:pt x="3275" y="1306"/>
                  </a:cubicBezTo>
                  <a:cubicBezTo>
                    <a:pt x="3231" y="1303"/>
                    <a:pt x="3209" y="1302"/>
                    <a:pt x="3165" y="1299"/>
                  </a:cubicBezTo>
                  <a:cubicBezTo>
                    <a:pt x="3171" y="1271"/>
                    <a:pt x="3173" y="1256"/>
                    <a:pt x="3179" y="1227"/>
                  </a:cubicBezTo>
                  <a:cubicBezTo>
                    <a:pt x="3111" y="1199"/>
                    <a:pt x="3077" y="1185"/>
                    <a:pt x="3009" y="1156"/>
                  </a:cubicBezTo>
                  <a:cubicBezTo>
                    <a:pt x="2996" y="1171"/>
                    <a:pt x="2990" y="1179"/>
                    <a:pt x="2977" y="1194"/>
                  </a:cubicBezTo>
                  <a:cubicBezTo>
                    <a:pt x="2991" y="1232"/>
                    <a:pt x="2997" y="1252"/>
                    <a:pt x="3011" y="1291"/>
                  </a:cubicBezTo>
                  <a:cubicBezTo>
                    <a:pt x="2978" y="1327"/>
                    <a:pt x="2961" y="1345"/>
                    <a:pt x="2928" y="1381"/>
                  </a:cubicBezTo>
                  <a:cubicBezTo>
                    <a:pt x="2881" y="1396"/>
                    <a:pt x="2857" y="1404"/>
                    <a:pt x="2810" y="1420"/>
                  </a:cubicBezTo>
                  <a:cubicBezTo>
                    <a:pt x="2789" y="1450"/>
                    <a:pt x="2779" y="1465"/>
                    <a:pt x="2758" y="1495"/>
                  </a:cubicBezTo>
                  <a:cubicBezTo>
                    <a:pt x="2727" y="1476"/>
                    <a:pt x="2711" y="1466"/>
                    <a:pt x="2679" y="1446"/>
                  </a:cubicBezTo>
                  <a:lnTo>
                    <a:pt x="2629" y="1478"/>
                  </a:lnTo>
                  <a:cubicBezTo>
                    <a:pt x="2574" y="1500"/>
                    <a:pt x="2546" y="1511"/>
                    <a:pt x="2491" y="1533"/>
                  </a:cubicBezTo>
                  <a:cubicBezTo>
                    <a:pt x="2465" y="1476"/>
                    <a:pt x="2452" y="1447"/>
                    <a:pt x="2426" y="1390"/>
                  </a:cubicBezTo>
                  <a:cubicBezTo>
                    <a:pt x="2372" y="1377"/>
                    <a:pt x="2344" y="1370"/>
                    <a:pt x="2290" y="1356"/>
                  </a:cubicBezTo>
                  <a:cubicBezTo>
                    <a:pt x="2273" y="1311"/>
                    <a:pt x="2265" y="1289"/>
                    <a:pt x="2249" y="1243"/>
                  </a:cubicBezTo>
                  <a:cubicBezTo>
                    <a:pt x="2277" y="1213"/>
                    <a:pt x="2291" y="1198"/>
                    <a:pt x="2320" y="1168"/>
                  </a:cubicBezTo>
                  <a:cubicBezTo>
                    <a:pt x="2290" y="1167"/>
                    <a:pt x="2275" y="1166"/>
                    <a:pt x="2245" y="1165"/>
                  </a:cubicBezTo>
                  <a:cubicBezTo>
                    <a:pt x="2203" y="1148"/>
                    <a:pt x="2182" y="1139"/>
                    <a:pt x="2139" y="1122"/>
                  </a:cubicBezTo>
                  <a:cubicBezTo>
                    <a:pt x="2141" y="1053"/>
                    <a:pt x="2142" y="1019"/>
                    <a:pt x="2144" y="950"/>
                  </a:cubicBezTo>
                  <a:cubicBezTo>
                    <a:pt x="2089" y="930"/>
                    <a:pt x="2062" y="920"/>
                    <a:pt x="2007" y="901"/>
                  </a:cubicBezTo>
                  <a:cubicBezTo>
                    <a:pt x="1985" y="907"/>
                    <a:pt x="1973" y="910"/>
                    <a:pt x="1950" y="915"/>
                  </a:cubicBezTo>
                  <a:cubicBezTo>
                    <a:pt x="1955" y="945"/>
                    <a:pt x="1957" y="959"/>
                    <a:pt x="1961" y="988"/>
                  </a:cubicBezTo>
                  <a:cubicBezTo>
                    <a:pt x="1929" y="985"/>
                    <a:pt x="1912" y="983"/>
                    <a:pt x="1880" y="980"/>
                  </a:cubicBezTo>
                  <a:cubicBezTo>
                    <a:pt x="1849" y="988"/>
                    <a:pt x="1834" y="992"/>
                    <a:pt x="1803" y="1000"/>
                  </a:cubicBezTo>
                  <a:cubicBezTo>
                    <a:pt x="1756" y="981"/>
                    <a:pt x="1732" y="971"/>
                    <a:pt x="1685" y="952"/>
                  </a:cubicBezTo>
                  <a:cubicBezTo>
                    <a:pt x="1664" y="981"/>
                    <a:pt x="1653" y="995"/>
                    <a:pt x="1632" y="1023"/>
                  </a:cubicBezTo>
                  <a:cubicBezTo>
                    <a:pt x="1594" y="1036"/>
                    <a:pt x="1575" y="1042"/>
                    <a:pt x="1537" y="1054"/>
                  </a:cubicBezTo>
                  <a:cubicBezTo>
                    <a:pt x="1540" y="1008"/>
                    <a:pt x="1542" y="984"/>
                    <a:pt x="1546" y="938"/>
                  </a:cubicBezTo>
                  <a:cubicBezTo>
                    <a:pt x="1565" y="892"/>
                    <a:pt x="1574" y="868"/>
                    <a:pt x="1593" y="822"/>
                  </a:cubicBezTo>
                  <a:cubicBezTo>
                    <a:pt x="1585" y="758"/>
                    <a:pt x="1580" y="725"/>
                    <a:pt x="1572" y="661"/>
                  </a:cubicBezTo>
                  <a:cubicBezTo>
                    <a:pt x="1540" y="629"/>
                    <a:pt x="1524" y="613"/>
                    <a:pt x="1492" y="581"/>
                  </a:cubicBezTo>
                  <a:cubicBezTo>
                    <a:pt x="1538" y="565"/>
                    <a:pt x="1561" y="556"/>
                    <a:pt x="1607" y="540"/>
                  </a:cubicBezTo>
                  <a:cubicBezTo>
                    <a:pt x="1580" y="508"/>
                    <a:pt x="1566" y="492"/>
                    <a:pt x="1539" y="461"/>
                  </a:cubicBezTo>
                  <a:cubicBezTo>
                    <a:pt x="1547" y="441"/>
                    <a:pt x="1551" y="431"/>
                    <a:pt x="1560" y="411"/>
                  </a:cubicBezTo>
                  <a:cubicBezTo>
                    <a:pt x="1565" y="382"/>
                    <a:pt x="1568" y="368"/>
                    <a:pt x="1574" y="339"/>
                  </a:cubicBezTo>
                  <a:cubicBezTo>
                    <a:pt x="1521" y="316"/>
                    <a:pt x="1495" y="304"/>
                    <a:pt x="1442" y="281"/>
                  </a:cubicBezTo>
                  <a:cubicBezTo>
                    <a:pt x="1446" y="257"/>
                    <a:pt x="1447" y="245"/>
                    <a:pt x="1450" y="220"/>
                  </a:cubicBezTo>
                  <a:cubicBezTo>
                    <a:pt x="1520" y="188"/>
                    <a:pt x="1554" y="173"/>
                    <a:pt x="1624" y="141"/>
                  </a:cubicBezTo>
                  <a:cubicBezTo>
                    <a:pt x="1550" y="137"/>
                    <a:pt x="1514" y="135"/>
                    <a:pt x="1440" y="131"/>
                  </a:cubicBezTo>
                  <a:cubicBezTo>
                    <a:pt x="1395" y="115"/>
                    <a:pt x="1372" y="107"/>
                    <a:pt x="1326" y="91"/>
                  </a:cubicBezTo>
                  <a:cubicBezTo>
                    <a:pt x="1345" y="75"/>
                    <a:pt x="1354" y="68"/>
                    <a:pt x="1372" y="53"/>
                  </a:cubicBezTo>
                  <a:cubicBezTo>
                    <a:pt x="1344" y="34"/>
                    <a:pt x="1331" y="25"/>
                    <a:pt x="1303" y="7"/>
                  </a:cubicBezTo>
                  <a:cubicBezTo>
                    <a:pt x="1249" y="4"/>
                    <a:pt x="1223" y="3"/>
                    <a:pt x="1169" y="0"/>
                  </a:cubicBezTo>
                  <a:cubicBezTo>
                    <a:pt x="1107" y="19"/>
                    <a:pt x="1076" y="28"/>
                    <a:pt x="1014" y="48"/>
                  </a:cubicBezTo>
                  <a:cubicBezTo>
                    <a:pt x="961" y="38"/>
                    <a:pt x="940" y="34"/>
                    <a:pt x="895" y="24"/>
                  </a:cubicBezTo>
                  <a:cubicBezTo>
                    <a:pt x="868" y="40"/>
                    <a:pt x="855" y="47"/>
                    <a:pt x="828" y="63"/>
                  </a:cubicBezTo>
                  <a:cubicBezTo>
                    <a:pt x="801" y="82"/>
                    <a:pt x="787" y="92"/>
                    <a:pt x="760" y="112"/>
                  </a:cubicBezTo>
                  <a:cubicBezTo>
                    <a:pt x="734" y="111"/>
                    <a:pt x="720" y="111"/>
                    <a:pt x="693" y="111"/>
                  </a:cubicBezTo>
                  <a:cubicBezTo>
                    <a:pt x="631" y="130"/>
                    <a:pt x="599" y="140"/>
                    <a:pt x="535" y="159"/>
                  </a:cubicBezTo>
                  <a:cubicBezTo>
                    <a:pt x="513" y="207"/>
                    <a:pt x="502" y="232"/>
                    <a:pt x="480" y="280"/>
                  </a:cubicBezTo>
                  <a:cubicBezTo>
                    <a:pt x="492" y="307"/>
                    <a:pt x="499" y="321"/>
                    <a:pt x="511" y="347"/>
                  </a:cubicBezTo>
                  <a:cubicBezTo>
                    <a:pt x="459" y="356"/>
                    <a:pt x="433" y="360"/>
                    <a:pt x="380" y="368"/>
                  </a:cubicBezTo>
                  <a:cubicBezTo>
                    <a:pt x="366" y="430"/>
                    <a:pt x="359" y="461"/>
                    <a:pt x="345" y="523"/>
                  </a:cubicBezTo>
                  <a:cubicBezTo>
                    <a:pt x="325" y="561"/>
                    <a:pt x="315" y="580"/>
                    <a:pt x="295" y="617"/>
                  </a:cubicBezTo>
                  <a:cubicBezTo>
                    <a:pt x="246" y="623"/>
                    <a:pt x="222" y="626"/>
                    <a:pt x="173" y="632"/>
                  </a:cubicBezTo>
                  <a:cubicBezTo>
                    <a:pt x="129" y="623"/>
                    <a:pt x="107" y="618"/>
                    <a:pt x="63" y="608"/>
                  </a:cubicBezTo>
                  <a:cubicBezTo>
                    <a:pt x="41" y="630"/>
                    <a:pt x="30" y="641"/>
                    <a:pt x="8" y="663"/>
                  </a:cubicBezTo>
                  <a:cubicBezTo>
                    <a:pt x="5" y="679"/>
                    <a:pt x="3" y="687"/>
                    <a:pt x="0" y="703"/>
                  </a:cubicBezTo>
                  <a:cubicBezTo>
                    <a:pt x="61" y="717"/>
                    <a:pt x="91" y="724"/>
                    <a:pt x="151" y="738"/>
                  </a:cubicBezTo>
                  <a:cubicBezTo>
                    <a:pt x="168" y="763"/>
                    <a:pt x="177" y="775"/>
                    <a:pt x="195" y="800"/>
                  </a:cubicBezTo>
                  <a:cubicBezTo>
                    <a:pt x="179" y="840"/>
                    <a:pt x="171" y="860"/>
                    <a:pt x="156" y="900"/>
                  </a:cubicBezTo>
                  <a:cubicBezTo>
                    <a:pt x="131" y="931"/>
                    <a:pt x="119" y="947"/>
                    <a:pt x="94" y="978"/>
                  </a:cubicBezTo>
                  <a:cubicBezTo>
                    <a:pt x="125" y="1021"/>
                    <a:pt x="140" y="1042"/>
                    <a:pt x="171" y="1085"/>
                  </a:cubicBezTo>
                  <a:cubicBezTo>
                    <a:pt x="168" y="1105"/>
                    <a:pt x="166" y="1115"/>
                    <a:pt x="163" y="1135"/>
                  </a:cubicBezTo>
                  <a:cubicBezTo>
                    <a:pt x="148" y="1162"/>
                    <a:pt x="140" y="1175"/>
                    <a:pt x="125" y="1202"/>
                  </a:cubicBezTo>
                  <a:cubicBezTo>
                    <a:pt x="152" y="1225"/>
                    <a:pt x="166" y="1236"/>
                    <a:pt x="193" y="1259"/>
                  </a:cubicBezTo>
                  <a:cubicBezTo>
                    <a:pt x="250" y="1252"/>
                    <a:pt x="278" y="1249"/>
                    <a:pt x="334" y="1243"/>
                  </a:cubicBezTo>
                  <a:cubicBezTo>
                    <a:pt x="335" y="1283"/>
                    <a:pt x="335" y="1303"/>
                    <a:pt x="336" y="1344"/>
                  </a:cubicBezTo>
                  <a:cubicBezTo>
                    <a:pt x="356" y="1424"/>
                    <a:pt x="365" y="1464"/>
                    <a:pt x="385" y="1545"/>
                  </a:cubicBezTo>
                  <a:cubicBezTo>
                    <a:pt x="441" y="1563"/>
                    <a:pt x="469" y="1573"/>
                    <a:pt x="525" y="1591"/>
                  </a:cubicBezTo>
                  <a:cubicBezTo>
                    <a:pt x="534" y="1612"/>
                    <a:pt x="539" y="1622"/>
                    <a:pt x="548" y="1643"/>
                  </a:cubicBezTo>
                  <a:cubicBezTo>
                    <a:pt x="521" y="1656"/>
                    <a:pt x="508" y="1662"/>
                    <a:pt x="481" y="1675"/>
                  </a:cubicBezTo>
                  <a:cubicBezTo>
                    <a:pt x="480" y="1698"/>
                    <a:pt x="480" y="1710"/>
                    <a:pt x="479" y="1734"/>
                  </a:cubicBezTo>
                  <a:cubicBezTo>
                    <a:pt x="507" y="1737"/>
                    <a:pt x="521" y="1739"/>
                    <a:pt x="549" y="1742"/>
                  </a:cubicBezTo>
                  <a:cubicBezTo>
                    <a:pt x="562" y="1730"/>
                    <a:pt x="569" y="1723"/>
                    <a:pt x="583" y="1711"/>
                  </a:cubicBezTo>
                  <a:cubicBezTo>
                    <a:pt x="609" y="1739"/>
                    <a:pt x="623" y="1753"/>
                    <a:pt x="650" y="1782"/>
                  </a:cubicBezTo>
                  <a:cubicBezTo>
                    <a:pt x="644" y="1812"/>
                    <a:pt x="641" y="1827"/>
                    <a:pt x="635" y="1857"/>
                  </a:cubicBezTo>
                  <a:cubicBezTo>
                    <a:pt x="622" y="1872"/>
                    <a:pt x="615" y="1879"/>
                    <a:pt x="602" y="1893"/>
                  </a:cubicBezTo>
                  <a:cubicBezTo>
                    <a:pt x="654" y="1898"/>
                    <a:pt x="680" y="1900"/>
                    <a:pt x="732" y="1905"/>
                  </a:cubicBezTo>
                  <a:cubicBezTo>
                    <a:pt x="752" y="1921"/>
                    <a:pt x="761" y="1929"/>
                    <a:pt x="780" y="1945"/>
                  </a:cubicBezTo>
                  <a:cubicBezTo>
                    <a:pt x="875" y="1937"/>
                    <a:pt x="921" y="1932"/>
                    <a:pt x="1026" y="1925"/>
                  </a:cubicBezTo>
                  <a:cubicBezTo>
                    <a:pt x="1028" y="1943"/>
                    <a:pt x="1029" y="1952"/>
                    <a:pt x="1030" y="1969"/>
                  </a:cubicBezTo>
                  <a:cubicBezTo>
                    <a:pt x="1075" y="1971"/>
                    <a:pt x="1098" y="1972"/>
                    <a:pt x="1143" y="1975"/>
                  </a:cubicBezTo>
                  <a:cubicBezTo>
                    <a:pt x="1157" y="1957"/>
                    <a:pt x="1165" y="1949"/>
                    <a:pt x="1180" y="1931"/>
                  </a:cubicBezTo>
                  <a:cubicBezTo>
                    <a:pt x="1195" y="1905"/>
                    <a:pt x="1202" y="1891"/>
                    <a:pt x="1217" y="1864"/>
                  </a:cubicBezTo>
                  <a:cubicBezTo>
                    <a:pt x="1283" y="1910"/>
                    <a:pt x="1316" y="1933"/>
                    <a:pt x="1381" y="1978"/>
                  </a:cubicBezTo>
                  <a:cubicBezTo>
                    <a:pt x="1434" y="1997"/>
                    <a:pt x="1461" y="2006"/>
                    <a:pt x="1514" y="2025"/>
                  </a:cubicBezTo>
                  <a:cubicBezTo>
                    <a:pt x="1492" y="2063"/>
                    <a:pt x="1481" y="2082"/>
                    <a:pt x="1458" y="2119"/>
                  </a:cubicBezTo>
                  <a:cubicBezTo>
                    <a:pt x="1483" y="2136"/>
                    <a:pt x="1496" y="2144"/>
                    <a:pt x="1520" y="2161"/>
                  </a:cubicBezTo>
                  <a:cubicBezTo>
                    <a:pt x="1552" y="2192"/>
                    <a:pt x="1568" y="2207"/>
                    <a:pt x="1599" y="2239"/>
                  </a:cubicBezTo>
                  <a:cubicBezTo>
                    <a:pt x="1635" y="2239"/>
                    <a:pt x="1652" y="2240"/>
                    <a:pt x="1688" y="2241"/>
                  </a:cubicBezTo>
                  <a:cubicBezTo>
                    <a:pt x="1710" y="2274"/>
                    <a:pt x="1722" y="2290"/>
                    <a:pt x="1744" y="2323"/>
                  </a:cubicBezTo>
                  <a:cubicBezTo>
                    <a:pt x="1797" y="2327"/>
                    <a:pt x="1824" y="2330"/>
                    <a:pt x="1877" y="2335"/>
                  </a:cubicBezTo>
                  <a:cubicBezTo>
                    <a:pt x="1966" y="2350"/>
                    <a:pt x="2010" y="2358"/>
                    <a:pt x="2098" y="2374"/>
                  </a:cubicBezTo>
                  <a:cubicBezTo>
                    <a:pt x="2088" y="2405"/>
                    <a:pt x="2084" y="2420"/>
                    <a:pt x="2074" y="2450"/>
                  </a:cubicBezTo>
                  <a:cubicBezTo>
                    <a:pt x="2111" y="2453"/>
                    <a:pt x="2130" y="2454"/>
                    <a:pt x="2167" y="2457"/>
                  </a:cubicBezTo>
                  <a:cubicBezTo>
                    <a:pt x="2150" y="2489"/>
                    <a:pt x="2142" y="2505"/>
                    <a:pt x="2125" y="2536"/>
                  </a:cubicBezTo>
                  <a:cubicBezTo>
                    <a:pt x="2172" y="2577"/>
                    <a:pt x="2195" y="2597"/>
                    <a:pt x="2242" y="2638"/>
                  </a:cubicBezTo>
                  <a:cubicBezTo>
                    <a:pt x="2327" y="2627"/>
                    <a:pt x="2369" y="2621"/>
                    <a:pt x="2454" y="2611"/>
                  </a:cubicBezTo>
                  <a:cubicBezTo>
                    <a:pt x="2447" y="2597"/>
                    <a:pt x="2444" y="2591"/>
                    <a:pt x="2437" y="2578"/>
                  </a:cubicBezTo>
                  <a:cubicBezTo>
                    <a:pt x="2466" y="2535"/>
                    <a:pt x="2480" y="2514"/>
                    <a:pt x="2509" y="2472"/>
                  </a:cubicBezTo>
                  <a:cubicBezTo>
                    <a:pt x="2581" y="2502"/>
                    <a:pt x="2616" y="2516"/>
                    <a:pt x="2687" y="2546"/>
                  </a:cubicBezTo>
                  <a:cubicBezTo>
                    <a:pt x="2752" y="2543"/>
                    <a:pt x="2784" y="2541"/>
                    <a:pt x="2849" y="2538"/>
                  </a:cubicBezTo>
                  <a:cubicBezTo>
                    <a:pt x="2893" y="2507"/>
                    <a:pt x="2915" y="2491"/>
                    <a:pt x="2959" y="2460"/>
                  </a:cubicBezTo>
                  <a:cubicBezTo>
                    <a:pt x="2960" y="2438"/>
                    <a:pt x="2960" y="2426"/>
                    <a:pt x="2961" y="2404"/>
                  </a:cubicBezTo>
                  <a:cubicBezTo>
                    <a:pt x="2995" y="2401"/>
                    <a:pt x="3013" y="2400"/>
                    <a:pt x="3048" y="2397"/>
                  </a:cubicBezTo>
                  <a:cubicBezTo>
                    <a:pt x="3072" y="2389"/>
                    <a:pt x="3085" y="2385"/>
                    <a:pt x="3109" y="2377"/>
                  </a:cubicBezTo>
                  <a:cubicBezTo>
                    <a:pt x="3155" y="2415"/>
                    <a:pt x="3178" y="2434"/>
                    <a:pt x="3224" y="2472"/>
                  </a:cubicBezTo>
                  <a:cubicBezTo>
                    <a:pt x="3262" y="2463"/>
                    <a:pt x="3281" y="2459"/>
                    <a:pt x="3319" y="2450"/>
                  </a:cubicBezTo>
                  <a:cubicBezTo>
                    <a:pt x="3357" y="2422"/>
                    <a:pt x="3375" y="2408"/>
                    <a:pt x="3412" y="2380"/>
                  </a:cubicBezTo>
                  <a:cubicBezTo>
                    <a:pt x="3411" y="2362"/>
                    <a:pt x="3410" y="2353"/>
                    <a:pt x="3409" y="2335"/>
                  </a:cubicBezTo>
                  <a:cubicBezTo>
                    <a:pt x="3373" y="2333"/>
                    <a:pt x="3354" y="2332"/>
                    <a:pt x="3318" y="2329"/>
                  </a:cubicBezTo>
                  <a:cubicBezTo>
                    <a:pt x="3382" y="2273"/>
                    <a:pt x="3414" y="2244"/>
                    <a:pt x="3477" y="2188"/>
                  </a:cubicBezTo>
                  <a:cubicBezTo>
                    <a:pt x="3534" y="2079"/>
                    <a:pt x="3562" y="2025"/>
                    <a:pt x="3619" y="1917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333" name="płocki"/>
            <p:cNvSpPr>
              <a:spLocks/>
            </p:cNvSpPr>
            <p:nvPr/>
          </p:nvSpPr>
          <p:spPr bwMode="auto">
            <a:xfrm>
              <a:off x="7561613" y="2873284"/>
              <a:ext cx="1558019" cy="1232315"/>
            </a:xfrm>
            <a:custGeom>
              <a:avLst/>
              <a:gdLst>
                <a:gd name="T0" fmla="*/ 4505 w 4926"/>
                <a:gd name="T1" fmla="*/ 1789 h 3657"/>
                <a:gd name="T2" fmla="*/ 4465 w 4926"/>
                <a:gd name="T3" fmla="*/ 1561 h 3657"/>
                <a:gd name="T4" fmla="*/ 4501 w 4926"/>
                <a:gd name="T5" fmla="*/ 1215 h 3657"/>
                <a:gd name="T6" fmla="*/ 4504 w 4926"/>
                <a:gd name="T7" fmla="*/ 949 h 3657"/>
                <a:gd name="T8" fmla="*/ 4246 w 4926"/>
                <a:gd name="T9" fmla="*/ 840 h 3657"/>
                <a:gd name="T10" fmla="*/ 4077 w 4926"/>
                <a:gd name="T11" fmla="*/ 784 h 3657"/>
                <a:gd name="T12" fmla="*/ 3971 w 4926"/>
                <a:gd name="T13" fmla="*/ 646 h 3657"/>
                <a:gd name="T14" fmla="*/ 3978 w 4926"/>
                <a:gd name="T15" fmla="*/ 397 h 3657"/>
                <a:gd name="T16" fmla="*/ 3773 w 4926"/>
                <a:gd name="T17" fmla="*/ 64 h 3657"/>
                <a:gd name="T18" fmla="*/ 3411 w 4926"/>
                <a:gd name="T19" fmla="*/ 20 h 3657"/>
                <a:gd name="T20" fmla="*/ 3135 w 4926"/>
                <a:gd name="T21" fmla="*/ 165 h 3657"/>
                <a:gd name="T22" fmla="*/ 2888 w 4926"/>
                <a:gd name="T23" fmla="*/ 369 h 3657"/>
                <a:gd name="T24" fmla="*/ 2516 w 4926"/>
                <a:gd name="T25" fmla="*/ 550 h 3657"/>
                <a:gd name="T26" fmla="*/ 2269 w 4926"/>
                <a:gd name="T27" fmla="*/ 652 h 3657"/>
                <a:gd name="T28" fmla="*/ 2087 w 4926"/>
                <a:gd name="T29" fmla="*/ 662 h 3657"/>
                <a:gd name="T30" fmla="*/ 1815 w 4926"/>
                <a:gd name="T31" fmla="*/ 754 h 3657"/>
                <a:gd name="T32" fmla="*/ 1526 w 4926"/>
                <a:gd name="T33" fmla="*/ 684 h 3657"/>
                <a:gd name="T34" fmla="*/ 1267 w 4926"/>
                <a:gd name="T35" fmla="*/ 644 h 3657"/>
                <a:gd name="T36" fmla="*/ 952 w 4926"/>
                <a:gd name="T37" fmla="*/ 480 h 3657"/>
                <a:gd name="T38" fmla="*/ 626 w 4926"/>
                <a:gd name="T39" fmla="*/ 594 h 3657"/>
                <a:gd name="T40" fmla="*/ 433 w 4926"/>
                <a:gd name="T41" fmla="*/ 1000 h 3657"/>
                <a:gd name="T42" fmla="*/ 445 w 4926"/>
                <a:gd name="T43" fmla="*/ 1302 h 3657"/>
                <a:gd name="T44" fmla="*/ 406 w 4926"/>
                <a:gd name="T45" fmla="*/ 1524 h 3657"/>
                <a:gd name="T46" fmla="*/ 150 w 4926"/>
                <a:gd name="T47" fmla="*/ 1876 h 3657"/>
                <a:gd name="T48" fmla="*/ 295 w 4926"/>
                <a:gd name="T49" fmla="*/ 2023 h 3657"/>
                <a:gd name="T50" fmla="*/ 550 w 4926"/>
                <a:gd name="T51" fmla="*/ 2009 h 3657"/>
                <a:gd name="T52" fmla="*/ 1027 w 4926"/>
                <a:gd name="T53" fmla="*/ 2038 h 3657"/>
                <a:gd name="T54" fmla="*/ 1105 w 4926"/>
                <a:gd name="T55" fmla="*/ 2205 h 3657"/>
                <a:gd name="T56" fmla="*/ 1194 w 4926"/>
                <a:gd name="T57" fmla="*/ 2446 h 3657"/>
                <a:gd name="T58" fmla="*/ 1248 w 4926"/>
                <a:gd name="T59" fmla="*/ 2807 h 3657"/>
                <a:gd name="T60" fmla="*/ 1340 w 4926"/>
                <a:gd name="T61" fmla="*/ 2937 h 3657"/>
                <a:gd name="T62" fmla="*/ 1605 w 4926"/>
                <a:gd name="T63" fmla="*/ 2900 h 3657"/>
                <a:gd name="T64" fmla="*/ 1900 w 4926"/>
                <a:gd name="T65" fmla="*/ 3150 h 3657"/>
                <a:gd name="T66" fmla="*/ 2081 w 4926"/>
                <a:gd name="T67" fmla="*/ 3375 h 3657"/>
                <a:gd name="T68" fmla="*/ 2413 w 4926"/>
                <a:gd name="T69" fmla="*/ 3480 h 3657"/>
                <a:gd name="T70" fmla="*/ 2632 w 4926"/>
                <a:gd name="T71" fmla="*/ 3179 h 3657"/>
                <a:gd name="T72" fmla="*/ 2930 w 4926"/>
                <a:gd name="T73" fmla="*/ 3291 h 3657"/>
                <a:gd name="T74" fmla="*/ 3220 w 4926"/>
                <a:gd name="T75" fmla="*/ 3460 h 3657"/>
                <a:gd name="T76" fmla="*/ 3391 w 4926"/>
                <a:gd name="T77" fmla="*/ 3657 h 3657"/>
                <a:gd name="T78" fmla="*/ 3657 w 4926"/>
                <a:gd name="T79" fmla="*/ 3334 h 3657"/>
                <a:gd name="T80" fmla="*/ 3450 w 4926"/>
                <a:gd name="T81" fmla="*/ 2938 h 3657"/>
                <a:gd name="T82" fmla="*/ 3866 w 4926"/>
                <a:gd name="T83" fmla="*/ 3254 h 3657"/>
                <a:gd name="T84" fmla="*/ 4308 w 4926"/>
                <a:gd name="T85" fmla="*/ 3266 h 3657"/>
                <a:gd name="T86" fmla="*/ 4926 w 4926"/>
                <a:gd name="T87" fmla="*/ 3172 h 3657"/>
                <a:gd name="T88" fmla="*/ 4880 w 4926"/>
                <a:gd name="T89" fmla="*/ 2791 h 3657"/>
                <a:gd name="T90" fmla="*/ 4902 w 4926"/>
                <a:gd name="T91" fmla="*/ 2518 h 3657"/>
                <a:gd name="T92" fmla="*/ 4869 w 4926"/>
                <a:gd name="T93" fmla="*/ 2284 h 3657"/>
                <a:gd name="T94" fmla="*/ 4642 w 4926"/>
                <a:gd name="T95" fmla="*/ 2204 h 3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26" h="3657">
                  <a:moveTo>
                    <a:pt x="4653" y="2065"/>
                  </a:moveTo>
                  <a:cubicBezTo>
                    <a:pt x="4681" y="2035"/>
                    <a:pt x="4695" y="2021"/>
                    <a:pt x="4722" y="1992"/>
                  </a:cubicBezTo>
                  <a:cubicBezTo>
                    <a:pt x="4693" y="1931"/>
                    <a:pt x="4678" y="1900"/>
                    <a:pt x="4649" y="1840"/>
                  </a:cubicBezTo>
                  <a:cubicBezTo>
                    <a:pt x="4592" y="1819"/>
                    <a:pt x="4563" y="1809"/>
                    <a:pt x="4505" y="1789"/>
                  </a:cubicBezTo>
                  <a:cubicBezTo>
                    <a:pt x="4501" y="1764"/>
                    <a:pt x="4499" y="1752"/>
                    <a:pt x="4495" y="1727"/>
                  </a:cubicBezTo>
                  <a:cubicBezTo>
                    <a:pt x="4520" y="1724"/>
                    <a:pt x="4532" y="1723"/>
                    <a:pt x="4556" y="1720"/>
                  </a:cubicBezTo>
                  <a:cubicBezTo>
                    <a:pt x="4562" y="1696"/>
                    <a:pt x="4565" y="1684"/>
                    <a:pt x="4571" y="1659"/>
                  </a:cubicBezTo>
                  <a:cubicBezTo>
                    <a:pt x="4528" y="1620"/>
                    <a:pt x="4507" y="1600"/>
                    <a:pt x="4465" y="1561"/>
                  </a:cubicBezTo>
                  <a:cubicBezTo>
                    <a:pt x="4473" y="1539"/>
                    <a:pt x="4477" y="1529"/>
                    <a:pt x="4485" y="1507"/>
                  </a:cubicBezTo>
                  <a:cubicBezTo>
                    <a:pt x="4464" y="1471"/>
                    <a:pt x="4454" y="1454"/>
                    <a:pt x="4433" y="1418"/>
                  </a:cubicBezTo>
                  <a:cubicBezTo>
                    <a:pt x="4449" y="1383"/>
                    <a:pt x="4457" y="1366"/>
                    <a:pt x="4473" y="1331"/>
                  </a:cubicBezTo>
                  <a:cubicBezTo>
                    <a:pt x="4484" y="1284"/>
                    <a:pt x="4490" y="1261"/>
                    <a:pt x="4501" y="1215"/>
                  </a:cubicBezTo>
                  <a:cubicBezTo>
                    <a:pt x="4514" y="1197"/>
                    <a:pt x="4521" y="1189"/>
                    <a:pt x="4533" y="1172"/>
                  </a:cubicBezTo>
                  <a:cubicBezTo>
                    <a:pt x="4527" y="1144"/>
                    <a:pt x="4524" y="1130"/>
                    <a:pt x="4517" y="1103"/>
                  </a:cubicBezTo>
                  <a:cubicBezTo>
                    <a:pt x="4486" y="1094"/>
                    <a:pt x="4471" y="1089"/>
                    <a:pt x="4439" y="1080"/>
                  </a:cubicBezTo>
                  <a:cubicBezTo>
                    <a:pt x="4465" y="1028"/>
                    <a:pt x="4478" y="1002"/>
                    <a:pt x="4504" y="949"/>
                  </a:cubicBezTo>
                  <a:cubicBezTo>
                    <a:pt x="4483" y="938"/>
                    <a:pt x="4472" y="933"/>
                    <a:pt x="4451" y="923"/>
                  </a:cubicBezTo>
                  <a:cubicBezTo>
                    <a:pt x="4451" y="904"/>
                    <a:pt x="4452" y="895"/>
                    <a:pt x="4452" y="877"/>
                  </a:cubicBezTo>
                  <a:cubicBezTo>
                    <a:pt x="4414" y="863"/>
                    <a:pt x="4394" y="856"/>
                    <a:pt x="4356" y="842"/>
                  </a:cubicBezTo>
                  <a:cubicBezTo>
                    <a:pt x="4312" y="841"/>
                    <a:pt x="4290" y="841"/>
                    <a:pt x="4246" y="840"/>
                  </a:cubicBezTo>
                  <a:cubicBezTo>
                    <a:pt x="4218" y="879"/>
                    <a:pt x="4204" y="899"/>
                    <a:pt x="4176" y="937"/>
                  </a:cubicBezTo>
                  <a:cubicBezTo>
                    <a:pt x="4161" y="925"/>
                    <a:pt x="4154" y="919"/>
                    <a:pt x="4140" y="907"/>
                  </a:cubicBezTo>
                  <a:cubicBezTo>
                    <a:pt x="4136" y="866"/>
                    <a:pt x="4135" y="845"/>
                    <a:pt x="4131" y="804"/>
                  </a:cubicBezTo>
                  <a:cubicBezTo>
                    <a:pt x="4109" y="796"/>
                    <a:pt x="4098" y="792"/>
                    <a:pt x="4077" y="784"/>
                  </a:cubicBezTo>
                  <a:cubicBezTo>
                    <a:pt x="4075" y="761"/>
                    <a:pt x="4074" y="749"/>
                    <a:pt x="4072" y="727"/>
                  </a:cubicBezTo>
                  <a:cubicBezTo>
                    <a:pt x="4036" y="726"/>
                    <a:pt x="4017" y="726"/>
                    <a:pt x="3981" y="726"/>
                  </a:cubicBezTo>
                  <a:cubicBezTo>
                    <a:pt x="3949" y="706"/>
                    <a:pt x="3934" y="696"/>
                    <a:pt x="3902" y="676"/>
                  </a:cubicBezTo>
                  <a:cubicBezTo>
                    <a:pt x="3930" y="664"/>
                    <a:pt x="3943" y="658"/>
                    <a:pt x="3971" y="646"/>
                  </a:cubicBezTo>
                  <a:cubicBezTo>
                    <a:pt x="3975" y="603"/>
                    <a:pt x="3977" y="582"/>
                    <a:pt x="3980" y="539"/>
                  </a:cubicBezTo>
                  <a:cubicBezTo>
                    <a:pt x="3939" y="518"/>
                    <a:pt x="3919" y="508"/>
                    <a:pt x="3878" y="487"/>
                  </a:cubicBezTo>
                  <a:lnTo>
                    <a:pt x="3879" y="453"/>
                  </a:lnTo>
                  <a:cubicBezTo>
                    <a:pt x="3919" y="430"/>
                    <a:pt x="3939" y="419"/>
                    <a:pt x="3978" y="397"/>
                  </a:cubicBezTo>
                  <a:cubicBezTo>
                    <a:pt x="3982" y="365"/>
                    <a:pt x="3984" y="349"/>
                    <a:pt x="3987" y="317"/>
                  </a:cubicBezTo>
                  <a:cubicBezTo>
                    <a:pt x="3993" y="268"/>
                    <a:pt x="3997" y="243"/>
                    <a:pt x="4003" y="193"/>
                  </a:cubicBezTo>
                  <a:cubicBezTo>
                    <a:pt x="3967" y="179"/>
                    <a:pt x="3948" y="172"/>
                    <a:pt x="3912" y="158"/>
                  </a:cubicBezTo>
                  <a:cubicBezTo>
                    <a:pt x="3857" y="121"/>
                    <a:pt x="3829" y="102"/>
                    <a:pt x="3773" y="64"/>
                  </a:cubicBezTo>
                  <a:cubicBezTo>
                    <a:pt x="3712" y="44"/>
                    <a:pt x="3682" y="35"/>
                    <a:pt x="3621" y="15"/>
                  </a:cubicBezTo>
                  <a:cubicBezTo>
                    <a:pt x="3586" y="31"/>
                    <a:pt x="3569" y="39"/>
                    <a:pt x="3534" y="56"/>
                  </a:cubicBezTo>
                  <a:cubicBezTo>
                    <a:pt x="3505" y="34"/>
                    <a:pt x="3490" y="22"/>
                    <a:pt x="3461" y="0"/>
                  </a:cubicBezTo>
                  <a:cubicBezTo>
                    <a:pt x="3441" y="8"/>
                    <a:pt x="3431" y="12"/>
                    <a:pt x="3411" y="20"/>
                  </a:cubicBezTo>
                  <a:cubicBezTo>
                    <a:pt x="3397" y="70"/>
                    <a:pt x="3391" y="95"/>
                    <a:pt x="3377" y="144"/>
                  </a:cubicBezTo>
                  <a:cubicBezTo>
                    <a:pt x="3335" y="149"/>
                    <a:pt x="3314" y="151"/>
                    <a:pt x="3272" y="156"/>
                  </a:cubicBezTo>
                  <a:cubicBezTo>
                    <a:pt x="3252" y="143"/>
                    <a:pt x="3242" y="137"/>
                    <a:pt x="3223" y="124"/>
                  </a:cubicBezTo>
                  <a:cubicBezTo>
                    <a:pt x="3188" y="141"/>
                    <a:pt x="3170" y="149"/>
                    <a:pt x="3135" y="165"/>
                  </a:cubicBezTo>
                  <a:cubicBezTo>
                    <a:pt x="3117" y="208"/>
                    <a:pt x="3107" y="229"/>
                    <a:pt x="3089" y="271"/>
                  </a:cubicBezTo>
                  <a:cubicBezTo>
                    <a:pt x="3052" y="262"/>
                    <a:pt x="3034" y="258"/>
                    <a:pt x="2996" y="249"/>
                  </a:cubicBezTo>
                  <a:cubicBezTo>
                    <a:pt x="2956" y="270"/>
                    <a:pt x="2936" y="280"/>
                    <a:pt x="2896" y="301"/>
                  </a:cubicBezTo>
                  <a:cubicBezTo>
                    <a:pt x="2893" y="328"/>
                    <a:pt x="2891" y="342"/>
                    <a:pt x="2888" y="369"/>
                  </a:cubicBezTo>
                  <a:cubicBezTo>
                    <a:pt x="2857" y="386"/>
                    <a:pt x="2842" y="394"/>
                    <a:pt x="2812" y="411"/>
                  </a:cubicBezTo>
                  <a:cubicBezTo>
                    <a:pt x="2748" y="392"/>
                    <a:pt x="2716" y="382"/>
                    <a:pt x="2652" y="363"/>
                  </a:cubicBezTo>
                  <a:cubicBezTo>
                    <a:pt x="2601" y="404"/>
                    <a:pt x="2575" y="425"/>
                    <a:pt x="2524" y="465"/>
                  </a:cubicBezTo>
                  <a:cubicBezTo>
                    <a:pt x="2521" y="499"/>
                    <a:pt x="2519" y="516"/>
                    <a:pt x="2516" y="550"/>
                  </a:cubicBezTo>
                  <a:cubicBezTo>
                    <a:pt x="2485" y="564"/>
                    <a:pt x="2470" y="571"/>
                    <a:pt x="2440" y="586"/>
                  </a:cubicBezTo>
                  <a:cubicBezTo>
                    <a:pt x="2432" y="610"/>
                    <a:pt x="2428" y="623"/>
                    <a:pt x="2419" y="647"/>
                  </a:cubicBezTo>
                  <a:cubicBezTo>
                    <a:pt x="2394" y="662"/>
                    <a:pt x="2381" y="669"/>
                    <a:pt x="2356" y="684"/>
                  </a:cubicBezTo>
                  <a:cubicBezTo>
                    <a:pt x="2321" y="671"/>
                    <a:pt x="2304" y="665"/>
                    <a:pt x="2269" y="652"/>
                  </a:cubicBezTo>
                  <a:cubicBezTo>
                    <a:pt x="2270" y="630"/>
                    <a:pt x="2270" y="618"/>
                    <a:pt x="2271" y="596"/>
                  </a:cubicBezTo>
                  <a:cubicBezTo>
                    <a:pt x="2251" y="591"/>
                    <a:pt x="2241" y="588"/>
                    <a:pt x="2221" y="583"/>
                  </a:cubicBezTo>
                  <a:cubicBezTo>
                    <a:pt x="2190" y="615"/>
                    <a:pt x="2175" y="632"/>
                    <a:pt x="2144" y="664"/>
                  </a:cubicBezTo>
                  <a:cubicBezTo>
                    <a:pt x="2121" y="663"/>
                    <a:pt x="2110" y="663"/>
                    <a:pt x="2087" y="662"/>
                  </a:cubicBezTo>
                  <a:cubicBezTo>
                    <a:pt x="2077" y="673"/>
                    <a:pt x="2072" y="678"/>
                    <a:pt x="2062" y="689"/>
                  </a:cubicBezTo>
                  <a:cubicBezTo>
                    <a:pt x="2034" y="693"/>
                    <a:pt x="2020" y="695"/>
                    <a:pt x="1992" y="698"/>
                  </a:cubicBezTo>
                  <a:cubicBezTo>
                    <a:pt x="1974" y="713"/>
                    <a:pt x="1965" y="721"/>
                    <a:pt x="1947" y="736"/>
                  </a:cubicBezTo>
                  <a:cubicBezTo>
                    <a:pt x="1894" y="743"/>
                    <a:pt x="1868" y="747"/>
                    <a:pt x="1815" y="754"/>
                  </a:cubicBezTo>
                  <a:cubicBezTo>
                    <a:pt x="1777" y="766"/>
                    <a:pt x="1757" y="772"/>
                    <a:pt x="1719" y="785"/>
                  </a:cubicBezTo>
                  <a:cubicBezTo>
                    <a:pt x="1682" y="754"/>
                    <a:pt x="1664" y="739"/>
                    <a:pt x="1627" y="709"/>
                  </a:cubicBezTo>
                  <a:cubicBezTo>
                    <a:pt x="1625" y="684"/>
                    <a:pt x="1624" y="672"/>
                    <a:pt x="1622" y="647"/>
                  </a:cubicBezTo>
                  <a:cubicBezTo>
                    <a:pt x="1584" y="662"/>
                    <a:pt x="1564" y="669"/>
                    <a:pt x="1526" y="684"/>
                  </a:cubicBezTo>
                  <a:cubicBezTo>
                    <a:pt x="1508" y="701"/>
                    <a:pt x="1499" y="710"/>
                    <a:pt x="1481" y="727"/>
                  </a:cubicBezTo>
                  <a:cubicBezTo>
                    <a:pt x="1433" y="713"/>
                    <a:pt x="1409" y="705"/>
                    <a:pt x="1361" y="691"/>
                  </a:cubicBezTo>
                  <a:cubicBezTo>
                    <a:pt x="1372" y="664"/>
                    <a:pt x="1377" y="651"/>
                    <a:pt x="1388" y="624"/>
                  </a:cubicBezTo>
                  <a:cubicBezTo>
                    <a:pt x="1340" y="632"/>
                    <a:pt x="1316" y="636"/>
                    <a:pt x="1267" y="644"/>
                  </a:cubicBezTo>
                  <a:cubicBezTo>
                    <a:pt x="1221" y="634"/>
                    <a:pt x="1199" y="629"/>
                    <a:pt x="1153" y="619"/>
                  </a:cubicBezTo>
                  <a:cubicBezTo>
                    <a:pt x="1107" y="625"/>
                    <a:pt x="1084" y="628"/>
                    <a:pt x="1038" y="634"/>
                  </a:cubicBezTo>
                  <a:cubicBezTo>
                    <a:pt x="1044" y="589"/>
                    <a:pt x="1047" y="566"/>
                    <a:pt x="1053" y="521"/>
                  </a:cubicBezTo>
                  <a:cubicBezTo>
                    <a:pt x="1013" y="505"/>
                    <a:pt x="993" y="497"/>
                    <a:pt x="952" y="480"/>
                  </a:cubicBezTo>
                  <a:cubicBezTo>
                    <a:pt x="894" y="470"/>
                    <a:pt x="864" y="466"/>
                    <a:pt x="806" y="456"/>
                  </a:cubicBezTo>
                  <a:cubicBezTo>
                    <a:pt x="758" y="417"/>
                    <a:pt x="734" y="397"/>
                    <a:pt x="686" y="359"/>
                  </a:cubicBezTo>
                  <a:cubicBezTo>
                    <a:pt x="639" y="387"/>
                    <a:pt x="626" y="402"/>
                    <a:pt x="588" y="430"/>
                  </a:cubicBezTo>
                  <a:cubicBezTo>
                    <a:pt x="603" y="496"/>
                    <a:pt x="610" y="529"/>
                    <a:pt x="626" y="594"/>
                  </a:cubicBezTo>
                  <a:cubicBezTo>
                    <a:pt x="614" y="632"/>
                    <a:pt x="608" y="651"/>
                    <a:pt x="597" y="689"/>
                  </a:cubicBezTo>
                  <a:cubicBezTo>
                    <a:pt x="587" y="730"/>
                    <a:pt x="583" y="750"/>
                    <a:pt x="573" y="790"/>
                  </a:cubicBezTo>
                  <a:cubicBezTo>
                    <a:pt x="541" y="796"/>
                    <a:pt x="525" y="799"/>
                    <a:pt x="493" y="805"/>
                  </a:cubicBezTo>
                  <a:cubicBezTo>
                    <a:pt x="469" y="883"/>
                    <a:pt x="457" y="922"/>
                    <a:pt x="433" y="1000"/>
                  </a:cubicBezTo>
                  <a:cubicBezTo>
                    <a:pt x="390" y="1001"/>
                    <a:pt x="369" y="1002"/>
                    <a:pt x="325" y="1003"/>
                  </a:cubicBezTo>
                  <a:cubicBezTo>
                    <a:pt x="294" y="1072"/>
                    <a:pt x="279" y="1106"/>
                    <a:pt x="248" y="1175"/>
                  </a:cubicBezTo>
                  <a:cubicBezTo>
                    <a:pt x="331" y="1197"/>
                    <a:pt x="372" y="1208"/>
                    <a:pt x="453" y="1230"/>
                  </a:cubicBezTo>
                  <a:cubicBezTo>
                    <a:pt x="450" y="1259"/>
                    <a:pt x="449" y="1273"/>
                    <a:pt x="445" y="1302"/>
                  </a:cubicBezTo>
                  <a:cubicBezTo>
                    <a:pt x="471" y="1314"/>
                    <a:pt x="484" y="1319"/>
                    <a:pt x="509" y="1331"/>
                  </a:cubicBezTo>
                  <a:cubicBezTo>
                    <a:pt x="500" y="1362"/>
                    <a:pt x="495" y="1378"/>
                    <a:pt x="485" y="1409"/>
                  </a:cubicBezTo>
                  <a:cubicBezTo>
                    <a:pt x="497" y="1444"/>
                    <a:pt x="503" y="1462"/>
                    <a:pt x="515" y="1498"/>
                  </a:cubicBezTo>
                  <a:cubicBezTo>
                    <a:pt x="472" y="1509"/>
                    <a:pt x="450" y="1514"/>
                    <a:pt x="406" y="1524"/>
                  </a:cubicBezTo>
                  <a:cubicBezTo>
                    <a:pt x="372" y="1557"/>
                    <a:pt x="355" y="1573"/>
                    <a:pt x="321" y="1606"/>
                  </a:cubicBezTo>
                  <a:cubicBezTo>
                    <a:pt x="248" y="1616"/>
                    <a:pt x="211" y="1621"/>
                    <a:pt x="136" y="1631"/>
                  </a:cubicBezTo>
                  <a:cubicBezTo>
                    <a:pt x="130" y="1686"/>
                    <a:pt x="127" y="1714"/>
                    <a:pt x="120" y="1770"/>
                  </a:cubicBezTo>
                  <a:cubicBezTo>
                    <a:pt x="132" y="1812"/>
                    <a:pt x="138" y="1833"/>
                    <a:pt x="150" y="1876"/>
                  </a:cubicBezTo>
                  <a:cubicBezTo>
                    <a:pt x="105" y="1877"/>
                    <a:pt x="82" y="1878"/>
                    <a:pt x="37" y="1879"/>
                  </a:cubicBezTo>
                  <a:cubicBezTo>
                    <a:pt x="22" y="1908"/>
                    <a:pt x="14" y="1922"/>
                    <a:pt x="0" y="1951"/>
                  </a:cubicBezTo>
                  <a:cubicBezTo>
                    <a:pt x="26" y="1967"/>
                    <a:pt x="40" y="1975"/>
                    <a:pt x="66" y="1991"/>
                  </a:cubicBezTo>
                  <a:cubicBezTo>
                    <a:pt x="158" y="2004"/>
                    <a:pt x="204" y="2010"/>
                    <a:pt x="295" y="2023"/>
                  </a:cubicBezTo>
                  <a:cubicBezTo>
                    <a:pt x="317" y="2052"/>
                    <a:pt x="327" y="2067"/>
                    <a:pt x="348" y="2096"/>
                  </a:cubicBezTo>
                  <a:cubicBezTo>
                    <a:pt x="375" y="2096"/>
                    <a:pt x="389" y="2096"/>
                    <a:pt x="415" y="2097"/>
                  </a:cubicBezTo>
                  <a:cubicBezTo>
                    <a:pt x="442" y="2077"/>
                    <a:pt x="456" y="2067"/>
                    <a:pt x="483" y="2048"/>
                  </a:cubicBezTo>
                  <a:cubicBezTo>
                    <a:pt x="510" y="2032"/>
                    <a:pt x="523" y="2025"/>
                    <a:pt x="550" y="2009"/>
                  </a:cubicBezTo>
                  <a:cubicBezTo>
                    <a:pt x="595" y="2019"/>
                    <a:pt x="616" y="2023"/>
                    <a:pt x="669" y="2033"/>
                  </a:cubicBezTo>
                  <a:cubicBezTo>
                    <a:pt x="731" y="2013"/>
                    <a:pt x="762" y="2004"/>
                    <a:pt x="824" y="1985"/>
                  </a:cubicBezTo>
                  <a:cubicBezTo>
                    <a:pt x="878" y="1988"/>
                    <a:pt x="904" y="1989"/>
                    <a:pt x="958" y="1992"/>
                  </a:cubicBezTo>
                  <a:cubicBezTo>
                    <a:pt x="986" y="2010"/>
                    <a:pt x="999" y="2019"/>
                    <a:pt x="1027" y="2038"/>
                  </a:cubicBezTo>
                  <a:cubicBezTo>
                    <a:pt x="1009" y="2053"/>
                    <a:pt x="1000" y="2060"/>
                    <a:pt x="981" y="2076"/>
                  </a:cubicBezTo>
                  <a:cubicBezTo>
                    <a:pt x="1027" y="2092"/>
                    <a:pt x="1050" y="2100"/>
                    <a:pt x="1095" y="2116"/>
                  </a:cubicBezTo>
                  <a:cubicBezTo>
                    <a:pt x="1169" y="2120"/>
                    <a:pt x="1205" y="2122"/>
                    <a:pt x="1279" y="2126"/>
                  </a:cubicBezTo>
                  <a:cubicBezTo>
                    <a:pt x="1209" y="2158"/>
                    <a:pt x="1175" y="2173"/>
                    <a:pt x="1105" y="2205"/>
                  </a:cubicBezTo>
                  <a:cubicBezTo>
                    <a:pt x="1102" y="2230"/>
                    <a:pt x="1101" y="2242"/>
                    <a:pt x="1097" y="2266"/>
                  </a:cubicBezTo>
                  <a:cubicBezTo>
                    <a:pt x="1150" y="2289"/>
                    <a:pt x="1176" y="2301"/>
                    <a:pt x="1229" y="2324"/>
                  </a:cubicBezTo>
                  <a:cubicBezTo>
                    <a:pt x="1223" y="2353"/>
                    <a:pt x="1220" y="2367"/>
                    <a:pt x="1215" y="2396"/>
                  </a:cubicBezTo>
                  <a:cubicBezTo>
                    <a:pt x="1206" y="2416"/>
                    <a:pt x="1202" y="2426"/>
                    <a:pt x="1194" y="2446"/>
                  </a:cubicBezTo>
                  <a:cubicBezTo>
                    <a:pt x="1221" y="2477"/>
                    <a:pt x="1235" y="2493"/>
                    <a:pt x="1262" y="2525"/>
                  </a:cubicBezTo>
                  <a:cubicBezTo>
                    <a:pt x="1216" y="2541"/>
                    <a:pt x="1193" y="2550"/>
                    <a:pt x="1147" y="2566"/>
                  </a:cubicBezTo>
                  <a:cubicBezTo>
                    <a:pt x="1179" y="2598"/>
                    <a:pt x="1195" y="2614"/>
                    <a:pt x="1227" y="2646"/>
                  </a:cubicBezTo>
                  <a:cubicBezTo>
                    <a:pt x="1235" y="2710"/>
                    <a:pt x="1240" y="2743"/>
                    <a:pt x="1248" y="2807"/>
                  </a:cubicBezTo>
                  <a:cubicBezTo>
                    <a:pt x="1229" y="2853"/>
                    <a:pt x="1220" y="2877"/>
                    <a:pt x="1201" y="2923"/>
                  </a:cubicBezTo>
                  <a:cubicBezTo>
                    <a:pt x="1197" y="2969"/>
                    <a:pt x="1195" y="2993"/>
                    <a:pt x="1192" y="3039"/>
                  </a:cubicBezTo>
                  <a:cubicBezTo>
                    <a:pt x="1230" y="3027"/>
                    <a:pt x="1249" y="3021"/>
                    <a:pt x="1287" y="3008"/>
                  </a:cubicBezTo>
                  <a:cubicBezTo>
                    <a:pt x="1308" y="2980"/>
                    <a:pt x="1319" y="2966"/>
                    <a:pt x="1340" y="2937"/>
                  </a:cubicBezTo>
                  <a:cubicBezTo>
                    <a:pt x="1387" y="2956"/>
                    <a:pt x="1411" y="2966"/>
                    <a:pt x="1458" y="2985"/>
                  </a:cubicBezTo>
                  <a:cubicBezTo>
                    <a:pt x="1489" y="2977"/>
                    <a:pt x="1504" y="2973"/>
                    <a:pt x="1535" y="2965"/>
                  </a:cubicBezTo>
                  <a:cubicBezTo>
                    <a:pt x="1567" y="2968"/>
                    <a:pt x="1584" y="2970"/>
                    <a:pt x="1616" y="2973"/>
                  </a:cubicBezTo>
                  <a:cubicBezTo>
                    <a:pt x="1612" y="2944"/>
                    <a:pt x="1610" y="2930"/>
                    <a:pt x="1605" y="2900"/>
                  </a:cubicBezTo>
                  <a:cubicBezTo>
                    <a:pt x="1628" y="2895"/>
                    <a:pt x="1640" y="2892"/>
                    <a:pt x="1662" y="2886"/>
                  </a:cubicBezTo>
                  <a:cubicBezTo>
                    <a:pt x="1717" y="2905"/>
                    <a:pt x="1744" y="2915"/>
                    <a:pt x="1799" y="2935"/>
                  </a:cubicBezTo>
                  <a:cubicBezTo>
                    <a:pt x="1797" y="3004"/>
                    <a:pt x="1796" y="3038"/>
                    <a:pt x="1794" y="3107"/>
                  </a:cubicBezTo>
                  <a:cubicBezTo>
                    <a:pt x="1837" y="3124"/>
                    <a:pt x="1858" y="3133"/>
                    <a:pt x="1900" y="3150"/>
                  </a:cubicBezTo>
                  <a:cubicBezTo>
                    <a:pt x="1930" y="3151"/>
                    <a:pt x="1945" y="3152"/>
                    <a:pt x="1975" y="3153"/>
                  </a:cubicBezTo>
                  <a:cubicBezTo>
                    <a:pt x="1946" y="3183"/>
                    <a:pt x="1932" y="3198"/>
                    <a:pt x="1904" y="3228"/>
                  </a:cubicBezTo>
                  <a:cubicBezTo>
                    <a:pt x="1920" y="3274"/>
                    <a:pt x="1928" y="3296"/>
                    <a:pt x="1945" y="3341"/>
                  </a:cubicBezTo>
                  <a:cubicBezTo>
                    <a:pt x="1999" y="3355"/>
                    <a:pt x="2027" y="3362"/>
                    <a:pt x="2081" y="3375"/>
                  </a:cubicBezTo>
                  <a:cubicBezTo>
                    <a:pt x="2107" y="3432"/>
                    <a:pt x="2120" y="3461"/>
                    <a:pt x="2146" y="3518"/>
                  </a:cubicBezTo>
                  <a:cubicBezTo>
                    <a:pt x="2201" y="3496"/>
                    <a:pt x="2229" y="3485"/>
                    <a:pt x="2284" y="3463"/>
                  </a:cubicBezTo>
                  <a:lnTo>
                    <a:pt x="2334" y="3431"/>
                  </a:lnTo>
                  <a:cubicBezTo>
                    <a:pt x="2366" y="3451"/>
                    <a:pt x="2382" y="3461"/>
                    <a:pt x="2413" y="3480"/>
                  </a:cubicBezTo>
                  <a:cubicBezTo>
                    <a:pt x="2434" y="3450"/>
                    <a:pt x="2444" y="3435"/>
                    <a:pt x="2465" y="3405"/>
                  </a:cubicBezTo>
                  <a:cubicBezTo>
                    <a:pt x="2512" y="3389"/>
                    <a:pt x="2536" y="3381"/>
                    <a:pt x="2583" y="3366"/>
                  </a:cubicBezTo>
                  <a:cubicBezTo>
                    <a:pt x="2616" y="3330"/>
                    <a:pt x="2633" y="3312"/>
                    <a:pt x="2666" y="3276"/>
                  </a:cubicBezTo>
                  <a:cubicBezTo>
                    <a:pt x="2652" y="3237"/>
                    <a:pt x="2646" y="3217"/>
                    <a:pt x="2632" y="3179"/>
                  </a:cubicBezTo>
                  <a:cubicBezTo>
                    <a:pt x="2645" y="3164"/>
                    <a:pt x="2651" y="3156"/>
                    <a:pt x="2664" y="3141"/>
                  </a:cubicBezTo>
                  <a:cubicBezTo>
                    <a:pt x="2732" y="3170"/>
                    <a:pt x="2766" y="3184"/>
                    <a:pt x="2834" y="3212"/>
                  </a:cubicBezTo>
                  <a:cubicBezTo>
                    <a:pt x="2828" y="3241"/>
                    <a:pt x="2826" y="3256"/>
                    <a:pt x="2820" y="3284"/>
                  </a:cubicBezTo>
                  <a:cubicBezTo>
                    <a:pt x="2864" y="3287"/>
                    <a:pt x="2886" y="3288"/>
                    <a:pt x="2930" y="3291"/>
                  </a:cubicBezTo>
                  <a:cubicBezTo>
                    <a:pt x="3001" y="3313"/>
                    <a:pt x="3036" y="3324"/>
                    <a:pt x="3107" y="3346"/>
                  </a:cubicBezTo>
                  <a:cubicBezTo>
                    <a:pt x="3136" y="3364"/>
                    <a:pt x="3150" y="3373"/>
                    <a:pt x="3179" y="3390"/>
                  </a:cubicBezTo>
                  <a:cubicBezTo>
                    <a:pt x="3166" y="3410"/>
                    <a:pt x="3160" y="3419"/>
                    <a:pt x="3147" y="3439"/>
                  </a:cubicBezTo>
                  <a:cubicBezTo>
                    <a:pt x="3176" y="3447"/>
                    <a:pt x="3191" y="3452"/>
                    <a:pt x="3220" y="3460"/>
                  </a:cubicBezTo>
                  <a:cubicBezTo>
                    <a:pt x="3199" y="3484"/>
                    <a:pt x="3189" y="3495"/>
                    <a:pt x="3169" y="3519"/>
                  </a:cubicBezTo>
                  <a:cubicBezTo>
                    <a:pt x="3218" y="3526"/>
                    <a:pt x="3242" y="3530"/>
                    <a:pt x="3291" y="3538"/>
                  </a:cubicBezTo>
                  <a:cubicBezTo>
                    <a:pt x="3283" y="3569"/>
                    <a:pt x="3278" y="3584"/>
                    <a:pt x="3270" y="3615"/>
                  </a:cubicBezTo>
                  <a:cubicBezTo>
                    <a:pt x="3319" y="3632"/>
                    <a:pt x="3343" y="3640"/>
                    <a:pt x="3391" y="3657"/>
                  </a:cubicBezTo>
                  <a:cubicBezTo>
                    <a:pt x="3426" y="3635"/>
                    <a:pt x="3443" y="3624"/>
                    <a:pt x="3478" y="3601"/>
                  </a:cubicBezTo>
                  <a:cubicBezTo>
                    <a:pt x="3512" y="3604"/>
                    <a:pt x="3529" y="3605"/>
                    <a:pt x="3563" y="3608"/>
                  </a:cubicBezTo>
                  <a:cubicBezTo>
                    <a:pt x="3577" y="3552"/>
                    <a:pt x="3584" y="3525"/>
                    <a:pt x="3598" y="3470"/>
                  </a:cubicBezTo>
                  <a:cubicBezTo>
                    <a:pt x="3621" y="3415"/>
                    <a:pt x="3633" y="3388"/>
                    <a:pt x="3657" y="3334"/>
                  </a:cubicBezTo>
                  <a:cubicBezTo>
                    <a:pt x="3607" y="3292"/>
                    <a:pt x="3582" y="3271"/>
                    <a:pt x="3532" y="3229"/>
                  </a:cubicBezTo>
                  <a:cubicBezTo>
                    <a:pt x="3538" y="3190"/>
                    <a:pt x="3541" y="3170"/>
                    <a:pt x="3547" y="3130"/>
                  </a:cubicBezTo>
                  <a:cubicBezTo>
                    <a:pt x="3517" y="3085"/>
                    <a:pt x="3502" y="3063"/>
                    <a:pt x="3471" y="3018"/>
                  </a:cubicBezTo>
                  <a:cubicBezTo>
                    <a:pt x="3463" y="2986"/>
                    <a:pt x="3458" y="2970"/>
                    <a:pt x="3450" y="2938"/>
                  </a:cubicBezTo>
                  <a:cubicBezTo>
                    <a:pt x="3469" y="2933"/>
                    <a:pt x="3479" y="2930"/>
                    <a:pt x="3499" y="2925"/>
                  </a:cubicBezTo>
                  <a:cubicBezTo>
                    <a:pt x="3545" y="3002"/>
                    <a:pt x="3568" y="3041"/>
                    <a:pt x="3615" y="3118"/>
                  </a:cubicBezTo>
                  <a:cubicBezTo>
                    <a:pt x="3650" y="3161"/>
                    <a:pt x="3668" y="3182"/>
                    <a:pt x="3703" y="3225"/>
                  </a:cubicBezTo>
                  <a:cubicBezTo>
                    <a:pt x="3768" y="3236"/>
                    <a:pt x="3801" y="3242"/>
                    <a:pt x="3866" y="3254"/>
                  </a:cubicBezTo>
                  <a:cubicBezTo>
                    <a:pt x="3908" y="3237"/>
                    <a:pt x="3929" y="3228"/>
                    <a:pt x="3970" y="3211"/>
                  </a:cubicBezTo>
                  <a:cubicBezTo>
                    <a:pt x="4030" y="3243"/>
                    <a:pt x="4060" y="3259"/>
                    <a:pt x="4119" y="3290"/>
                  </a:cubicBezTo>
                  <a:cubicBezTo>
                    <a:pt x="4144" y="3272"/>
                    <a:pt x="4156" y="3263"/>
                    <a:pt x="4181" y="3245"/>
                  </a:cubicBezTo>
                  <a:cubicBezTo>
                    <a:pt x="4232" y="3253"/>
                    <a:pt x="4257" y="3257"/>
                    <a:pt x="4308" y="3266"/>
                  </a:cubicBezTo>
                  <a:cubicBezTo>
                    <a:pt x="4353" y="3274"/>
                    <a:pt x="4376" y="3278"/>
                    <a:pt x="4422" y="3287"/>
                  </a:cubicBezTo>
                  <a:cubicBezTo>
                    <a:pt x="4549" y="3300"/>
                    <a:pt x="4613" y="3306"/>
                    <a:pt x="4740" y="3319"/>
                  </a:cubicBezTo>
                  <a:cubicBezTo>
                    <a:pt x="4813" y="3310"/>
                    <a:pt x="4849" y="3305"/>
                    <a:pt x="4921" y="3296"/>
                  </a:cubicBezTo>
                  <a:cubicBezTo>
                    <a:pt x="4923" y="3246"/>
                    <a:pt x="4924" y="3222"/>
                    <a:pt x="4926" y="3172"/>
                  </a:cubicBezTo>
                  <a:cubicBezTo>
                    <a:pt x="4911" y="3121"/>
                    <a:pt x="4903" y="3096"/>
                    <a:pt x="4888" y="3045"/>
                  </a:cubicBezTo>
                  <a:cubicBezTo>
                    <a:pt x="4869" y="2987"/>
                    <a:pt x="4859" y="2958"/>
                    <a:pt x="4840" y="2900"/>
                  </a:cubicBezTo>
                  <a:lnTo>
                    <a:pt x="4882" y="2881"/>
                  </a:lnTo>
                  <a:cubicBezTo>
                    <a:pt x="4881" y="2845"/>
                    <a:pt x="4881" y="2827"/>
                    <a:pt x="4880" y="2791"/>
                  </a:cubicBezTo>
                  <a:cubicBezTo>
                    <a:pt x="4851" y="2782"/>
                    <a:pt x="4837" y="2777"/>
                    <a:pt x="4808" y="2768"/>
                  </a:cubicBezTo>
                  <a:cubicBezTo>
                    <a:pt x="4819" y="2751"/>
                    <a:pt x="4824" y="2743"/>
                    <a:pt x="4834" y="2725"/>
                  </a:cubicBezTo>
                  <a:cubicBezTo>
                    <a:pt x="4866" y="2708"/>
                    <a:pt x="4882" y="2699"/>
                    <a:pt x="4914" y="2682"/>
                  </a:cubicBezTo>
                  <a:cubicBezTo>
                    <a:pt x="4909" y="2616"/>
                    <a:pt x="4907" y="2583"/>
                    <a:pt x="4902" y="2518"/>
                  </a:cubicBezTo>
                  <a:cubicBezTo>
                    <a:pt x="4904" y="2466"/>
                    <a:pt x="4905" y="2440"/>
                    <a:pt x="4907" y="2389"/>
                  </a:cubicBezTo>
                  <a:cubicBezTo>
                    <a:pt x="4890" y="2381"/>
                    <a:pt x="4882" y="2377"/>
                    <a:pt x="4865" y="2368"/>
                  </a:cubicBezTo>
                  <a:cubicBezTo>
                    <a:pt x="4881" y="2352"/>
                    <a:pt x="4888" y="2343"/>
                    <a:pt x="4903" y="2327"/>
                  </a:cubicBezTo>
                  <a:cubicBezTo>
                    <a:pt x="4889" y="2310"/>
                    <a:pt x="4882" y="2301"/>
                    <a:pt x="4869" y="2284"/>
                  </a:cubicBezTo>
                  <a:lnTo>
                    <a:pt x="4813" y="2319"/>
                  </a:lnTo>
                  <a:cubicBezTo>
                    <a:pt x="4821" y="2288"/>
                    <a:pt x="4825" y="2273"/>
                    <a:pt x="4834" y="2242"/>
                  </a:cubicBezTo>
                  <a:cubicBezTo>
                    <a:pt x="4793" y="2228"/>
                    <a:pt x="4773" y="2220"/>
                    <a:pt x="4733" y="2206"/>
                  </a:cubicBezTo>
                  <a:cubicBezTo>
                    <a:pt x="4696" y="2205"/>
                    <a:pt x="4678" y="2205"/>
                    <a:pt x="4642" y="2204"/>
                  </a:cubicBezTo>
                  <a:cubicBezTo>
                    <a:pt x="4646" y="2148"/>
                    <a:pt x="4648" y="2121"/>
                    <a:pt x="4653" y="2065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337" name="sierpecki"/>
            <p:cNvSpPr>
              <a:spLocks/>
            </p:cNvSpPr>
            <p:nvPr/>
          </p:nvSpPr>
          <p:spPr bwMode="auto">
            <a:xfrm>
              <a:off x="7740045" y="2281494"/>
              <a:ext cx="968322" cy="856354"/>
            </a:xfrm>
            <a:custGeom>
              <a:avLst/>
              <a:gdLst>
                <a:gd name="T0" fmla="*/ 2844 w 3057"/>
                <a:gd name="T1" fmla="*/ 1770 h 2535"/>
                <a:gd name="T2" fmla="*/ 2865 w 3057"/>
                <a:gd name="T3" fmla="*/ 1674 h 2535"/>
                <a:gd name="T4" fmla="*/ 2880 w 3057"/>
                <a:gd name="T5" fmla="*/ 1594 h 2535"/>
                <a:gd name="T6" fmla="*/ 2962 w 3057"/>
                <a:gd name="T7" fmla="*/ 1524 h 2535"/>
                <a:gd name="T8" fmla="*/ 3057 w 3057"/>
                <a:gd name="T9" fmla="*/ 1437 h 2535"/>
                <a:gd name="T10" fmla="*/ 2941 w 3057"/>
                <a:gd name="T11" fmla="*/ 1379 h 2535"/>
                <a:gd name="T12" fmla="*/ 2889 w 3057"/>
                <a:gd name="T13" fmla="*/ 1231 h 2535"/>
                <a:gd name="T14" fmla="*/ 2831 w 3057"/>
                <a:gd name="T15" fmla="*/ 1083 h 2535"/>
                <a:gd name="T16" fmla="*/ 2860 w 3057"/>
                <a:gd name="T17" fmla="*/ 915 h 2535"/>
                <a:gd name="T18" fmla="*/ 2480 w 3057"/>
                <a:gd name="T19" fmla="*/ 685 h 2535"/>
                <a:gd name="T20" fmla="*/ 2349 w 3057"/>
                <a:gd name="T21" fmla="*/ 738 h 2535"/>
                <a:gd name="T22" fmla="*/ 2214 w 3057"/>
                <a:gd name="T23" fmla="*/ 614 h 2535"/>
                <a:gd name="T24" fmla="*/ 2123 w 3057"/>
                <a:gd name="T25" fmla="*/ 504 h 2535"/>
                <a:gd name="T26" fmla="*/ 1974 w 3057"/>
                <a:gd name="T27" fmla="*/ 450 h 2535"/>
                <a:gd name="T28" fmla="*/ 1709 w 3057"/>
                <a:gd name="T29" fmla="*/ 209 h 2535"/>
                <a:gd name="T30" fmla="*/ 1523 w 3057"/>
                <a:gd name="T31" fmla="*/ 119 h 2535"/>
                <a:gd name="T32" fmla="*/ 1375 w 3057"/>
                <a:gd name="T33" fmla="*/ 263 h 2535"/>
                <a:gd name="T34" fmla="*/ 1225 w 3057"/>
                <a:gd name="T35" fmla="*/ 175 h 2535"/>
                <a:gd name="T36" fmla="*/ 1106 w 3057"/>
                <a:gd name="T37" fmla="*/ 94 h 2535"/>
                <a:gd name="T38" fmla="*/ 841 w 3057"/>
                <a:gd name="T39" fmla="*/ 45 h 2535"/>
                <a:gd name="T40" fmla="*/ 695 w 3057"/>
                <a:gd name="T41" fmla="*/ 30 h 2535"/>
                <a:gd name="T42" fmla="*/ 792 w 3057"/>
                <a:gd name="T43" fmla="*/ 276 h 2535"/>
                <a:gd name="T44" fmla="*/ 560 w 3057"/>
                <a:gd name="T45" fmla="*/ 437 h 2535"/>
                <a:gd name="T46" fmla="*/ 303 w 3057"/>
                <a:gd name="T47" fmla="*/ 457 h 2535"/>
                <a:gd name="T48" fmla="*/ 91 w 3057"/>
                <a:gd name="T49" fmla="*/ 358 h 2535"/>
                <a:gd name="T50" fmla="*/ 269 w 3057"/>
                <a:gd name="T51" fmla="*/ 597 h 2535"/>
                <a:gd name="T52" fmla="*/ 471 w 3057"/>
                <a:gd name="T53" fmla="*/ 1021 h 2535"/>
                <a:gd name="T54" fmla="*/ 188 w 3057"/>
                <a:gd name="T55" fmla="*/ 1057 h 2535"/>
                <a:gd name="T56" fmla="*/ 86 w 3057"/>
                <a:gd name="T57" fmla="*/ 1258 h 2535"/>
                <a:gd name="T58" fmla="*/ 3 w 3057"/>
                <a:gd name="T59" fmla="*/ 1308 h 2535"/>
                <a:gd name="T60" fmla="*/ 91 w 3057"/>
                <a:gd name="T61" fmla="*/ 1465 h 2535"/>
                <a:gd name="T62" fmla="*/ 169 w 3057"/>
                <a:gd name="T63" fmla="*/ 1644 h 2535"/>
                <a:gd name="T64" fmla="*/ 389 w 3057"/>
                <a:gd name="T65" fmla="*/ 1806 h 2535"/>
                <a:gd name="T66" fmla="*/ 488 w 3057"/>
                <a:gd name="T67" fmla="*/ 1961 h 2535"/>
                <a:gd name="T68" fmla="*/ 394 w 3057"/>
                <a:gd name="T69" fmla="*/ 2129 h 2535"/>
                <a:gd name="T70" fmla="*/ 486 w 3057"/>
                <a:gd name="T71" fmla="*/ 2271 h 2535"/>
                <a:gd name="T72" fmla="*/ 586 w 3057"/>
                <a:gd name="T73" fmla="*/ 2369 h 2535"/>
                <a:gd name="T74" fmla="*/ 821 w 3057"/>
                <a:gd name="T75" fmla="*/ 2374 h 2535"/>
                <a:gd name="T76" fmla="*/ 914 w 3057"/>
                <a:gd name="T77" fmla="*/ 2477 h 2535"/>
                <a:gd name="T78" fmla="*/ 1055 w 3057"/>
                <a:gd name="T79" fmla="*/ 2397 h 2535"/>
                <a:gd name="T80" fmla="*/ 1152 w 3057"/>
                <a:gd name="T81" fmla="*/ 2535 h 2535"/>
                <a:gd name="T82" fmla="*/ 1380 w 3057"/>
                <a:gd name="T83" fmla="*/ 2486 h 2535"/>
                <a:gd name="T84" fmla="*/ 1495 w 3057"/>
                <a:gd name="T85" fmla="*/ 2439 h 2535"/>
                <a:gd name="T86" fmla="*/ 1577 w 3057"/>
                <a:gd name="T87" fmla="*/ 2414 h 2535"/>
                <a:gd name="T88" fmla="*/ 1704 w 3057"/>
                <a:gd name="T89" fmla="*/ 2346 h 2535"/>
                <a:gd name="T90" fmla="*/ 1789 w 3057"/>
                <a:gd name="T91" fmla="*/ 2434 h 2535"/>
                <a:gd name="T92" fmla="*/ 1873 w 3057"/>
                <a:gd name="T93" fmla="*/ 2336 h 2535"/>
                <a:gd name="T94" fmla="*/ 1957 w 3057"/>
                <a:gd name="T95" fmla="*/ 2215 h 2535"/>
                <a:gd name="T96" fmla="*/ 2245 w 3057"/>
                <a:gd name="T97" fmla="*/ 2161 h 2535"/>
                <a:gd name="T98" fmla="*/ 2329 w 3057"/>
                <a:gd name="T99" fmla="*/ 2051 h 2535"/>
                <a:gd name="T100" fmla="*/ 2522 w 3057"/>
                <a:gd name="T101" fmla="*/ 2021 h 2535"/>
                <a:gd name="T102" fmla="*/ 2656 w 3057"/>
                <a:gd name="T103" fmla="*/ 1874 h 2535"/>
                <a:gd name="T104" fmla="*/ 2810 w 3057"/>
                <a:gd name="T105" fmla="*/ 1894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57" h="2535">
                  <a:moveTo>
                    <a:pt x="2810" y="1894"/>
                  </a:moveTo>
                  <a:cubicBezTo>
                    <a:pt x="2824" y="1845"/>
                    <a:pt x="2830" y="1820"/>
                    <a:pt x="2844" y="1770"/>
                  </a:cubicBezTo>
                  <a:cubicBezTo>
                    <a:pt x="2864" y="1762"/>
                    <a:pt x="2874" y="1758"/>
                    <a:pt x="2894" y="1750"/>
                  </a:cubicBezTo>
                  <a:cubicBezTo>
                    <a:pt x="2883" y="1720"/>
                    <a:pt x="2877" y="1705"/>
                    <a:pt x="2865" y="1674"/>
                  </a:cubicBezTo>
                  <a:cubicBezTo>
                    <a:pt x="2881" y="1657"/>
                    <a:pt x="2888" y="1648"/>
                    <a:pt x="2904" y="1630"/>
                  </a:cubicBezTo>
                  <a:cubicBezTo>
                    <a:pt x="2894" y="1616"/>
                    <a:pt x="2889" y="1609"/>
                    <a:pt x="2880" y="1594"/>
                  </a:cubicBezTo>
                  <a:cubicBezTo>
                    <a:pt x="2890" y="1567"/>
                    <a:pt x="2896" y="1554"/>
                    <a:pt x="2906" y="1527"/>
                  </a:cubicBezTo>
                  <a:cubicBezTo>
                    <a:pt x="2929" y="1526"/>
                    <a:pt x="2940" y="1525"/>
                    <a:pt x="2962" y="1524"/>
                  </a:cubicBezTo>
                  <a:cubicBezTo>
                    <a:pt x="2989" y="1535"/>
                    <a:pt x="3002" y="1540"/>
                    <a:pt x="3029" y="1551"/>
                  </a:cubicBezTo>
                  <a:cubicBezTo>
                    <a:pt x="3040" y="1506"/>
                    <a:pt x="3046" y="1483"/>
                    <a:pt x="3057" y="1437"/>
                  </a:cubicBezTo>
                  <a:cubicBezTo>
                    <a:pt x="3030" y="1420"/>
                    <a:pt x="3017" y="1411"/>
                    <a:pt x="2990" y="1393"/>
                  </a:cubicBezTo>
                  <a:cubicBezTo>
                    <a:pt x="2970" y="1387"/>
                    <a:pt x="2961" y="1385"/>
                    <a:pt x="2941" y="1379"/>
                  </a:cubicBezTo>
                  <a:cubicBezTo>
                    <a:pt x="2902" y="1377"/>
                    <a:pt x="2882" y="1376"/>
                    <a:pt x="2842" y="1373"/>
                  </a:cubicBezTo>
                  <a:cubicBezTo>
                    <a:pt x="2861" y="1317"/>
                    <a:pt x="2870" y="1288"/>
                    <a:pt x="2889" y="1231"/>
                  </a:cubicBezTo>
                  <a:cubicBezTo>
                    <a:pt x="2860" y="1197"/>
                    <a:pt x="2846" y="1180"/>
                    <a:pt x="2817" y="1146"/>
                  </a:cubicBezTo>
                  <a:cubicBezTo>
                    <a:pt x="2823" y="1121"/>
                    <a:pt x="2825" y="1108"/>
                    <a:pt x="2831" y="1083"/>
                  </a:cubicBezTo>
                  <a:cubicBezTo>
                    <a:pt x="2824" y="1057"/>
                    <a:pt x="2821" y="1044"/>
                    <a:pt x="2814" y="1018"/>
                  </a:cubicBezTo>
                  <a:cubicBezTo>
                    <a:pt x="2832" y="977"/>
                    <a:pt x="2841" y="957"/>
                    <a:pt x="2860" y="915"/>
                  </a:cubicBezTo>
                  <a:cubicBezTo>
                    <a:pt x="2797" y="856"/>
                    <a:pt x="2765" y="826"/>
                    <a:pt x="2702" y="767"/>
                  </a:cubicBezTo>
                  <a:cubicBezTo>
                    <a:pt x="2614" y="734"/>
                    <a:pt x="2569" y="718"/>
                    <a:pt x="2480" y="685"/>
                  </a:cubicBezTo>
                  <a:cubicBezTo>
                    <a:pt x="2463" y="708"/>
                    <a:pt x="2454" y="719"/>
                    <a:pt x="2436" y="742"/>
                  </a:cubicBezTo>
                  <a:cubicBezTo>
                    <a:pt x="2401" y="740"/>
                    <a:pt x="2384" y="739"/>
                    <a:pt x="2349" y="738"/>
                  </a:cubicBezTo>
                  <a:lnTo>
                    <a:pt x="2294" y="665"/>
                  </a:lnTo>
                  <a:cubicBezTo>
                    <a:pt x="2262" y="644"/>
                    <a:pt x="2246" y="634"/>
                    <a:pt x="2214" y="614"/>
                  </a:cubicBezTo>
                  <a:cubicBezTo>
                    <a:pt x="2165" y="607"/>
                    <a:pt x="2140" y="604"/>
                    <a:pt x="2090" y="597"/>
                  </a:cubicBezTo>
                  <a:cubicBezTo>
                    <a:pt x="2103" y="560"/>
                    <a:pt x="2110" y="541"/>
                    <a:pt x="2123" y="504"/>
                  </a:cubicBezTo>
                  <a:cubicBezTo>
                    <a:pt x="2108" y="503"/>
                    <a:pt x="2101" y="503"/>
                    <a:pt x="2086" y="502"/>
                  </a:cubicBezTo>
                  <a:cubicBezTo>
                    <a:pt x="2041" y="482"/>
                    <a:pt x="2019" y="471"/>
                    <a:pt x="1974" y="450"/>
                  </a:cubicBezTo>
                  <a:cubicBezTo>
                    <a:pt x="1933" y="383"/>
                    <a:pt x="1912" y="349"/>
                    <a:pt x="1871" y="280"/>
                  </a:cubicBezTo>
                  <a:cubicBezTo>
                    <a:pt x="1807" y="252"/>
                    <a:pt x="1774" y="237"/>
                    <a:pt x="1709" y="209"/>
                  </a:cubicBezTo>
                  <a:cubicBezTo>
                    <a:pt x="1644" y="216"/>
                    <a:pt x="1611" y="219"/>
                    <a:pt x="1546" y="227"/>
                  </a:cubicBezTo>
                  <a:cubicBezTo>
                    <a:pt x="1536" y="183"/>
                    <a:pt x="1532" y="162"/>
                    <a:pt x="1523" y="119"/>
                  </a:cubicBezTo>
                  <a:cubicBezTo>
                    <a:pt x="1504" y="161"/>
                    <a:pt x="1495" y="182"/>
                    <a:pt x="1477" y="224"/>
                  </a:cubicBezTo>
                  <a:cubicBezTo>
                    <a:pt x="1436" y="240"/>
                    <a:pt x="1416" y="247"/>
                    <a:pt x="1375" y="263"/>
                  </a:cubicBezTo>
                  <a:cubicBezTo>
                    <a:pt x="1335" y="259"/>
                    <a:pt x="1314" y="257"/>
                    <a:pt x="1274" y="254"/>
                  </a:cubicBezTo>
                  <a:cubicBezTo>
                    <a:pt x="1255" y="222"/>
                    <a:pt x="1245" y="206"/>
                    <a:pt x="1225" y="175"/>
                  </a:cubicBezTo>
                  <a:cubicBezTo>
                    <a:pt x="1192" y="166"/>
                    <a:pt x="1176" y="162"/>
                    <a:pt x="1143" y="154"/>
                  </a:cubicBezTo>
                  <a:cubicBezTo>
                    <a:pt x="1129" y="130"/>
                    <a:pt x="1121" y="118"/>
                    <a:pt x="1106" y="94"/>
                  </a:cubicBezTo>
                  <a:cubicBezTo>
                    <a:pt x="1051" y="94"/>
                    <a:pt x="1023" y="95"/>
                    <a:pt x="967" y="96"/>
                  </a:cubicBezTo>
                  <a:cubicBezTo>
                    <a:pt x="917" y="75"/>
                    <a:pt x="891" y="65"/>
                    <a:pt x="841" y="45"/>
                  </a:cubicBezTo>
                  <a:cubicBezTo>
                    <a:pt x="798" y="27"/>
                    <a:pt x="776" y="18"/>
                    <a:pt x="733" y="0"/>
                  </a:cubicBezTo>
                  <a:cubicBezTo>
                    <a:pt x="718" y="12"/>
                    <a:pt x="710" y="18"/>
                    <a:pt x="695" y="30"/>
                  </a:cubicBezTo>
                  <a:cubicBezTo>
                    <a:pt x="722" y="81"/>
                    <a:pt x="735" y="106"/>
                    <a:pt x="763" y="157"/>
                  </a:cubicBezTo>
                  <a:cubicBezTo>
                    <a:pt x="774" y="204"/>
                    <a:pt x="780" y="228"/>
                    <a:pt x="792" y="276"/>
                  </a:cubicBezTo>
                  <a:cubicBezTo>
                    <a:pt x="720" y="310"/>
                    <a:pt x="684" y="327"/>
                    <a:pt x="612" y="361"/>
                  </a:cubicBezTo>
                  <a:cubicBezTo>
                    <a:pt x="591" y="392"/>
                    <a:pt x="581" y="407"/>
                    <a:pt x="560" y="437"/>
                  </a:cubicBezTo>
                  <a:cubicBezTo>
                    <a:pt x="491" y="417"/>
                    <a:pt x="457" y="407"/>
                    <a:pt x="388" y="387"/>
                  </a:cubicBezTo>
                  <a:cubicBezTo>
                    <a:pt x="354" y="415"/>
                    <a:pt x="337" y="429"/>
                    <a:pt x="303" y="457"/>
                  </a:cubicBezTo>
                  <a:cubicBezTo>
                    <a:pt x="286" y="430"/>
                    <a:pt x="277" y="417"/>
                    <a:pt x="260" y="391"/>
                  </a:cubicBezTo>
                  <a:cubicBezTo>
                    <a:pt x="186" y="378"/>
                    <a:pt x="147" y="372"/>
                    <a:pt x="91" y="358"/>
                  </a:cubicBezTo>
                  <a:cubicBezTo>
                    <a:pt x="109" y="432"/>
                    <a:pt x="118" y="469"/>
                    <a:pt x="136" y="543"/>
                  </a:cubicBezTo>
                  <a:cubicBezTo>
                    <a:pt x="177" y="565"/>
                    <a:pt x="215" y="576"/>
                    <a:pt x="269" y="597"/>
                  </a:cubicBezTo>
                  <a:cubicBezTo>
                    <a:pt x="240" y="639"/>
                    <a:pt x="225" y="660"/>
                    <a:pt x="196" y="702"/>
                  </a:cubicBezTo>
                  <a:lnTo>
                    <a:pt x="471" y="1021"/>
                  </a:lnTo>
                  <a:cubicBezTo>
                    <a:pt x="397" y="1003"/>
                    <a:pt x="360" y="995"/>
                    <a:pt x="286" y="977"/>
                  </a:cubicBezTo>
                  <a:cubicBezTo>
                    <a:pt x="247" y="1009"/>
                    <a:pt x="228" y="1025"/>
                    <a:pt x="188" y="1057"/>
                  </a:cubicBezTo>
                  <a:cubicBezTo>
                    <a:pt x="208" y="1090"/>
                    <a:pt x="218" y="1106"/>
                    <a:pt x="238" y="1139"/>
                  </a:cubicBezTo>
                  <a:cubicBezTo>
                    <a:pt x="173" y="1187"/>
                    <a:pt x="137" y="1211"/>
                    <a:pt x="86" y="1258"/>
                  </a:cubicBezTo>
                  <a:cubicBezTo>
                    <a:pt x="58" y="1239"/>
                    <a:pt x="44" y="1229"/>
                    <a:pt x="16" y="1210"/>
                  </a:cubicBezTo>
                  <a:cubicBezTo>
                    <a:pt x="11" y="1249"/>
                    <a:pt x="8" y="1269"/>
                    <a:pt x="3" y="1308"/>
                  </a:cubicBezTo>
                  <a:cubicBezTo>
                    <a:pt x="2" y="1349"/>
                    <a:pt x="1" y="1370"/>
                    <a:pt x="0" y="1411"/>
                  </a:cubicBezTo>
                  <a:cubicBezTo>
                    <a:pt x="37" y="1433"/>
                    <a:pt x="55" y="1444"/>
                    <a:pt x="91" y="1465"/>
                  </a:cubicBezTo>
                  <a:cubicBezTo>
                    <a:pt x="127" y="1482"/>
                    <a:pt x="152" y="1490"/>
                    <a:pt x="198" y="1507"/>
                  </a:cubicBezTo>
                  <a:cubicBezTo>
                    <a:pt x="186" y="1562"/>
                    <a:pt x="180" y="1589"/>
                    <a:pt x="169" y="1644"/>
                  </a:cubicBezTo>
                  <a:cubicBezTo>
                    <a:pt x="207" y="1658"/>
                    <a:pt x="226" y="1665"/>
                    <a:pt x="264" y="1679"/>
                  </a:cubicBezTo>
                  <a:cubicBezTo>
                    <a:pt x="314" y="1730"/>
                    <a:pt x="339" y="1755"/>
                    <a:pt x="389" y="1806"/>
                  </a:cubicBezTo>
                  <a:cubicBezTo>
                    <a:pt x="380" y="1854"/>
                    <a:pt x="376" y="1877"/>
                    <a:pt x="367" y="1925"/>
                  </a:cubicBezTo>
                  <a:cubicBezTo>
                    <a:pt x="415" y="1939"/>
                    <a:pt x="440" y="1946"/>
                    <a:pt x="488" y="1961"/>
                  </a:cubicBezTo>
                  <a:cubicBezTo>
                    <a:pt x="459" y="1997"/>
                    <a:pt x="444" y="2014"/>
                    <a:pt x="415" y="2050"/>
                  </a:cubicBezTo>
                  <a:cubicBezTo>
                    <a:pt x="407" y="2082"/>
                    <a:pt x="403" y="2097"/>
                    <a:pt x="394" y="2129"/>
                  </a:cubicBezTo>
                  <a:cubicBezTo>
                    <a:pt x="391" y="2170"/>
                    <a:pt x="389" y="2190"/>
                    <a:pt x="385" y="2230"/>
                  </a:cubicBezTo>
                  <a:cubicBezTo>
                    <a:pt x="426" y="2247"/>
                    <a:pt x="446" y="2255"/>
                    <a:pt x="486" y="2271"/>
                  </a:cubicBezTo>
                  <a:cubicBezTo>
                    <a:pt x="480" y="2316"/>
                    <a:pt x="477" y="2339"/>
                    <a:pt x="471" y="2384"/>
                  </a:cubicBezTo>
                  <a:cubicBezTo>
                    <a:pt x="517" y="2378"/>
                    <a:pt x="540" y="2375"/>
                    <a:pt x="586" y="2369"/>
                  </a:cubicBezTo>
                  <a:cubicBezTo>
                    <a:pt x="632" y="2379"/>
                    <a:pt x="654" y="2384"/>
                    <a:pt x="700" y="2394"/>
                  </a:cubicBezTo>
                  <a:cubicBezTo>
                    <a:pt x="749" y="2386"/>
                    <a:pt x="773" y="2382"/>
                    <a:pt x="821" y="2374"/>
                  </a:cubicBezTo>
                  <a:cubicBezTo>
                    <a:pt x="810" y="2401"/>
                    <a:pt x="805" y="2414"/>
                    <a:pt x="794" y="2441"/>
                  </a:cubicBezTo>
                  <a:cubicBezTo>
                    <a:pt x="842" y="2455"/>
                    <a:pt x="866" y="2463"/>
                    <a:pt x="914" y="2477"/>
                  </a:cubicBezTo>
                  <a:cubicBezTo>
                    <a:pt x="932" y="2460"/>
                    <a:pt x="941" y="2451"/>
                    <a:pt x="959" y="2434"/>
                  </a:cubicBezTo>
                  <a:cubicBezTo>
                    <a:pt x="997" y="2419"/>
                    <a:pt x="1017" y="2412"/>
                    <a:pt x="1055" y="2397"/>
                  </a:cubicBezTo>
                  <a:cubicBezTo>
                    <a:pt x="1057" y="2422"/>
                    <a:pt x="1058" y="2434"/>
                    <a:pt x="1060" y="2459"/>
                  </a:cubicBezTo>
                  <a:cubicBezTo>
                    <a:pt x="1097" y="2489"/>
                    <a:pt x="1115" y="2504"/>
                    <a:pt x="1152" y="2535"/>
                  </a:cubicBezTo>
                  <a:cubicBezTo>
                    <a:pt x="1190" y="2522"/>
                    <a:pt x="1210" y="2516"/>
                    <a:pt x="1248" y="2504"/>
                  </a:cubicBezTo>
                  <a:cubicBezTo>
                    <a:pt x="1301" y="2497"/>
                    <a:pt x="1327" y="2493"/>
                    <a:pt x="1380" y="2486"/>
                  </a:cubicBezTo>
                  <a:cubicBezTo>
                    <a:pt x="1398" y="2471"/>
                    <a:pt x="1407" y="2463"/>
                    <a:pt x="1425" y="2448"/>
                  </a:cubicBezTo>
                  <a:cubicBezTo>
                    <a:pt x="1453" y="2445"/>
                    <a:pt x="1467" y="2443"/>
                    <a:pt x="1495" y="2439"/>
                  </a:cubicBezTo>
                  <a:cubicBezTo>
                    <a:pt x="1505" y="2428"/>
                    <a:pt x="1510" y="2423"/>
                    <a:pt x="1520" y="2412"/>
                  </a:cubicBezTo>
                  <a:cubicBezTo>
                    <a:pt x="1543" y="2413"/>
                    <a:pt x="1554" y="2413"/>
                    <a:pt x="1577" y="2414"/>
                  </a:cubicBezTo>
                  <a:cubicBezTo>
                    <a:pt x="1608" y="2382"/>
                    <a:pt x="1623" y="2365"/>
                    <a:pt x="1654" y="2333"/>
                  </a:cubicBezTo>
                  <a:cubicBezTo>
                    <a:pt x="1674" y="2338"/>
                    <a:pt x="1684" y="2341"/>
                    <a:pt x="1704" y="2346"/>
                  </a:cubicBezTo>
                  <a:cubicBezTo>
                    <a:pt x="1703" y="2368"/>
                    <a:pt x="1703" y="2380"/>
                    <a:pt x="1702" y="2402"/>
                  </a:cubicBezTo>
                  <a:cubicBezTo>
                    <a:pt x="1737" y="2415"/>
                    <a:pt x="1754" y="2421"/>
                    <a:pt x="1789" y="2434"/>
                  </a:cubicBezTo>
                  <a:cubicBezTo>
                    <a:pt x="1814" y="2419"/>
                    <a:pt x="1827" y="2412"/>
                    <a:pt x="1852" y="2397"/>
                  </a:cubicBezTo>
                  <a:cubicBezTo>
                    <a:pt x="1861" y="2373"/>
                    <a:pt x="1865" y="2360"/>
                    <a:pt x="1873" y="2336"/>
                  </a:cubicBezTo>
                  <a:cubicBezTo>
                    <a:pt x="1903" y="2321"/>
                    <a:pt x="1918" y="2314"/>
                    <a:pt x="1949" y="2300"/>
                  </a:cubicBezTo>
                  <a:cubicBezTo>
                    <a:pt x="1952" y="2266"/>
                    <a:pt x="1954" y="2249"/>
                    <a:pt x="1957" y="2215"/>
                  </a:cubicBezTo>
                  <a:cubicBezTo>
                    <a:pt x="2008" y="2175"/>
                    <a:pt x="2034" y="2154"/>
                    <a:pt x="2085" y="2113"/>
                  </a:cubicBezTo>
                  <a:cubicBezTo>
                    <a:pt x="2149" y="2132"/>
                    <a:pt x="2181" y="2142"/>
                    <a:pt x="2245" y="2161"/>
                  </a:cubicBezTo>
                  <a:cubicBezTo>
                    <a:pt x="2275" y="2144"/>
                    <a:pt x="2290" y="2136"/>
                    <a:pt x="2321" y="2119"/>
                  </a:cubicBezTo>
                  <a:cubicBezTo>
                    <a:pt x="2324" y="2092"/>
                    <a:pt x="2326" y="2078"/>
                    <a:pt x="2329" y="2051"/>
                  </a:cubicBezTo>
                  <a:cubicBezTo>
                    <a:pt x="2369" y="2030"/>
                    <a:pt x="2389" y="2020"/>
                    <a:pt x="2429" y="1999"/>
                  </a:cubicBezTo>
                  <a:cubicBezTo>
                    <a:pt x="2467" y="2008"/>
                    <a:pt x="2485" y="2012"/>
                    <a:pt x="2522" y="2021"/>
                  </a:cubicBezTo>
                  <a:cubicBezTo>
                    <a:pt x="2540" y="1979"/>
                    <a:pt x="2550" y="1958"/>
                    <a:pt x="2568" y="1915"/>
                  </a:cubicBezTo>
                  <a:cubicBezTo>
                    <a:pt x="2603" y="1899"/>
                    <a:pt x="2621" y="1891"/>
                    <a:pt x="2656" y="1874"/>
                  </a:cubicBezTo>
                  <a:cubicBezTo>
                    <a:pt x="2675" y="1887"/>
                    <a:pt x="2685" y="1893"/>
                    <a:pt x="2705" y="1906"/>
                  </a:cubicBezTo>
                  <a:cubicBezTo>
                    <a:pt x="2747" y="1901"/>
                    <a:pt x="2768" y="1899"/>
                    <a:pt x="2810" y="1894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343" name="m. Płock"/>
            <p:cNvSpPr>
              <a:spLocks/>
            </p:cNvSpPr>
            <p:nvPr/>
          </p:nvSpPr>
          <p:spPr bwMode="auto">
            <a:xfrm>
              <a:off x="8068623" y="3353677"/>
              <a:ext cx="311170" cy="329545"/>
            </a:xfrm>
            <a:custGeom>
              <a:avLst/>
              <a:gdLst>
                <a:gd name="T0" fmla="*/ 791 w 982"/>
                <a:gd name="T1" fmla="*/ 520 h 974"/>
                <a:gd name="T2" fmla="*/ 781 w 982"/>
                <a:gd name="T3" fmla="*/ 468 h 974"/>
                <a:gd name="T4" fmla="*/ 759 w 982"/>
                <a:gd name="T5" fmla="*/ 363 h 974"/>
                <a:gd name="T6" fmla="*/ 640 w 982"/>
                <a:gd name="T7" fmla="*/ 358 h 974"/>
                <a:gd name="T8" fmla="*/ 611 w 982"/>
                <a:gd name="T9" fmla="*/ 278 h 974"/>
                <a:gd name="T10" fmla="*/ 569 w 982"/>
                <a:gd name="T11" fmla="*/ 221 h 974"/>
                <a:gd name="T12" fmla="*/ 651 w 982"/>
                <a:gd name="T13" fmla="*/ 191 h 974"/>
                <a:gd name="T14" fmla="*/ 646 w 982"/>
                <a:gd name="T15" fmla="*/ 169 h 974"/>
                <a:gd name="T16" fmla="*/ 640 w 982"/>
                <a:gd name="T17" fmla="*/ 146 h 974"/>
                <a:gd name="T18" fmla="*/ 547 w 982"/>
                <a:gd name="T19" fmla="*/ 109 h 974"/>
                <a:gd name="T20" fmla="*/ 400 w 982"/>
                <a:gd name="T21" fmla="*/ 14 h 974"/>
                <a:gd name="T22" fmla="*/ 143 w 982"/>
                <a:gd name="T23" fmla="*/ 0 h 974"/>
                <a:gd name="T24" fmla="*/ 119 w 982"/>
                <a:gd name="T25" fmla="*/ 177 h 974"/>
                <a:gd name="T26" fmla="*/ 87 w 982"/>
                <a:gd name="T27" fmla="*/ 204 h 974"/>
                <a:gd name="T28" fmla="*/ 27 w 982"/>
                <a:gd name="T29" fmla="*/ 313 h 974"/>
                <a:gd name="T30" fmla="*/ 219 w 982"/>
                <a:gd name="T31" fmla="*/ 430 h 974"/>
                <a:gd name="T32" fmla="*/ 211 w 982"/>
                <a:gd name="T33" fmla="*/ 469 h 974"/>
                <a:gd name="T34" fmla="*/ 124 w 982"/>
                <a:gd name="T35" fmla="*/ 460 h 974"/>
                <a:gd name="T36" fmla="*/ 43 w 982"/>
                <a:gd name="T37" fmla="*/ 413 h 974"/>
                <a:gd name="T38" fmla="*/ 30 w 982"/>
                <a:gd name="T39" fmla="*/ 441 h 974"/>
                <a:gd name="T40" fmla="*/ 72 w 982"/>
                <a:gd name="T41" fmla="*/ 514 h 974"/>
                <a:gd name="T42" fmla="*/ 108 w 982"/>
                <a:gd name="T43" fmla="*/ 576 h 974"/>
                <a:gd name="T44" fmla="*/ 0 w 982"/>
                <a:gd name="T45" fmla="*/ 617 h 974"/>
                <a:gd name="T46" fmla="*/ 168 w 982"/>
                <a:gd name="T47" fmla="*/ 689 h 974"/>
                <a:gd name="T48" fmla="*/ 85 w 982"/>
                <a:gd name="T49" fmla="*/ 737 h 974"/>
                <a:gd name="T50" fmla="*/ 133 w 982"/>
                <a:gd name="T51" fmla="*/ 821 h 974"/>
                <a:gd name="T52" fmla="*/ 251 w 982"/>
                <a:gd name="T53" fmla="*/ 870 h 974"/>
                <a:gd name="T54" fmla="*/ 367 w 982"/>
                <a:gd name="T55" fmla="*/ 974 h 974"/>
                <a:gd name="T56" fmla="*/ 376 w 982"/>
                <a:gd name="T57" fmla="*/ 963 h 974"/>
                <a:gd name="T58" fmla="*/ 477 w 982"/>
                <a:gd name="T59" fmla="*/ 840 h 974"/>
                <a:gd name="T60" fmla="*/ 545 w 982"/>
                <a:gd name="T61" fmla="*/ 859 h 974"/>
                <a:gd name="T62" fmla="*/ 638 w 982"/>
                <a:gd name="T63" fmla="*/ 858 h 974"/>
                <a:gd name="T64" fmla="*/ 573 w 982"/>
                <a:gd name="T65" fmla="*/ 749 h 974"/>
                <a:gd name="T66" fmla="*/ 577 w 982"/>
                <a:gd name="T67" fmla="*/ 605 h 974"/>
                <a:gd name="T68" fmla="*/ 729 w 982"/>
                <a:gd name="T69" fmla="*/ 734 h 974"/>
                <a:gd name="T70" fmla="*/ 816 w 982"/>
                <a:gd name="T71" fmla="*/ 738 h 974"/>
                <a:gd name="T72" fmla="*/ 843 w 982"/>
                <a:gd name="T73" fmla="*/ 678 h 974"/>
                <a:gd name="T74" fmla="*/ 898 w 982"/>
                <a:gd name="T75" fmla="*/ 697 h 974"/>
                <a:gd name="T76" fmla="*/ 979 w 982"/>
                <a:gd name="T77" fmla="*/ 701 h 974"/>
                <a:gd name="T78" fmla="*/ 982 w 982"/>
                <a:gd name="T79" fmla="*/ 590 h 974"/>
                <a:gd name="T80" fmla="*/ 791 w 982"/>
                <a:gd name="T81" fmla="*/ 52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2" h="974">
                  <a:moveTo>
                    <a:pt x="791" y="520"/>
                  </a:moveTo>
                  <a:cubicBezTo>
                    <a:pt x="787" y="499"/>
                    <a:pt x="785" y="489"/>
                    <a:pt x="781" y="468"/>
                  </a:cubicBezTo>
                  <a:cubicBezTo>
                    <a:pt x="772" y="426"/>
                    <a:pt x="767" y="405"/>
                    <a:pt x="759" y="363"/>
                  </a:cubicBezTo>
                  <a:cubicBezTo>
                    <a:pt x="711" y="361"/>
                    <a:pt x="688" y="360"/>
                    <a:pt x="640" y="358"/>
                  </a:cubicBezTo>
                  <a:cubicBezTo>
                    <a:pt x="629" y="326"/>
                    <a:pt x="623" y="310"/>
                    <a:pt x="611" y="278"/>
                  </a:cubicBezTo>
                  <a:cubicBezTo>
                    <a:pt x="595" y="255"/>
                    <a:pt x="586" y="244"/>
                    <a:pt x="569" y="221"/>
                  </a:cubicBezTo>
                  <a:cubicBezTo>
                    <a:pt x="602" y="209"/>
                    <a:pt x="618" y="203"/>
                    <a:pt x="651" y="191"/>
                  </a:cubicBezTo>
                  <a:cubicBezTo>
                    <a:pt x="649" y="182"/>
                    <a:pt x="648" y="178"/>
                    <a:pt x="646" y="169"/>
                  </a:cubicBezTo>
                  <a:cubicBezTo>
                    <a:pt x="643" y="160"/>
                    <a:pt x="642" y="155"/>
                    <a:pt x="640" y="146"/>
                  </a:cubicBezTo>
                  <a:cubicBezTo>
                    <a:pt x="603" y="131"/>
                    <a:pt x="585" y="124"/>
                    <a:pt x="547" y="109"/>
                  </a:cubicBezTo>
                  <a:cubicBezTo>
                    <a:pt x="488" y="71"/>
                    <a:pt x="459" y="52"/>
                    <a:pt x="400" y="14"/>
                  </a:cubicBezTo>
                  <a:cubicBezTo>
                    <a:pt x="297" y="8"/>
                    <a:pt x="246" y="5"/>
                    <a:pt x="143" y="0"/>
                  </a:cubicBezTo>
                  <a:cubicBezTo>
                    <a:pt x="133" y="71"/>
                    <a:pt x="128" y="106"/>
                    <a:pt x="119" y="177"/>
                  </a:cubicBezTo>
                  <a:cubicBezTo>
                    <a:pt x="106" y="188"/>
                    <a:pt x="100" y="193"/>
                    <a:pt x="87" y="204"/>
                  </a:cubicBezTo>
                  <a:cubicBezTo>
                    <a:pt x="63" y="247"/>
                    <a:pt x="51" y="269"/>
                    <a:pt x="27" y="313"/>
                  </a:cubicBezTo>
                  <a:cubicBezTo>
                    <a:pt x="104" y="360"/>
                    <a:pt x="142" y="383"/>
                    <a:pt x="219" y="430"/>
                  </a:cubicBezTo>
                  <a:cubicBezTo>
                    <a:pt x="216" y="446"/>
                    <a:pt x="214" y="453"/>
                    <a:pt x="211" y="469"/>
                  </a:cubicBezTo>
                  <a:cubicBezTo>
                    <a:pt x="176" y="465"/>
                    <a:pt x="159" y="464"/>
                    <a:pt x="124" y="460"/>
                  </a:cubicBezTo>
                  <a:cubicBezTo>
                    <a:pt x="91" y="442"/>
                    <a:pt x="75" y="432"/>
                    <a:pt x="43" y="413"/>
                  </a:cubicBezTo>
                  <a:cubicBezTo>
                    <a:pt x="38" y="424"/>
                    <a:pt x="35" y="430"/>
                    <a:pt x="30" y="441"/>
                  </a:cubicBezTo>
                  <a:cubicBezTo>
                    <a:pt x="47" y="470"/>
                    <a:pt x="55" y="485"/>
                    <a:pt x="72" y="514"/>
                  </a:cubicBezTo>
                  <a:cubicBezTo>
                    <a:pt x="86" y="539"/>
                    <a:pt x="94" y="552"/>
                    <a:pt x="108" y="576"/>
                  </a:cubicBezTo>
                  <a:cubicBezTo>
                    <a:pt x="65" y="593"/>
                    <a:pt x="43" y="601"/>
                    <a:pt x="0" y="617"/>
                  </a:cubicBezTo>
                  <a:cubicBezTo>
                    <a:pt x="67" y="646"/>
                    <a:pt x="101" y="660"/>
                    <a:pt x="168" y="689"/>
                  </a:cubicBezTo>
                  <a:cubicBezTo>
                    <a:pt x="134" y="708"/>
                    <a:pt x="118" y="718"/>
                    <a:pt x="85" y="737"/>
                  </a:cubicBezTo>
                  <a:cubicBezTo>
                    <a:pt x="104" y="770"/>
                    <a:pt x="113" y="787"/>
                    <a:pt x="133" y="821"/>
                  </a:cubicBezTo>
                  <a:cubicBezTo>
                    <a:pt x="180" y="841"/>
                    <a:pt x="203" y="850"/>
                    <a:pt x="251" y="870"/>
                  </a:cubicBezTo>
                  <a:cubicBezTo>
                    <a:pt x="297" y="911"/>
                    <a:pt x="320" y="932"/>
                    <a:pt x="367" y="974"/>
                  </a:cubicBezTo>
                  <a:cubicBezTo>
                    <a:pt x="370" y="970"/>
                    <a:pt x="372" y="967"/>
                    <a:pt x="376" y="963"/>
                  </a:cubicBezTo>
                  <a:cubicBezTo>
                    <a:pt x="416" y="913"/>
                    <a:pt x="436" y="889"/>
                    <a:pt x="477" y="840"/>
                  </a:cubicBezTo>
                  <a:cubicBezTo>
                    <a:pt x="504" y="847"/>
                    <a:pt x="518" y="851"/>
                    <a:pt x="545" y="859"/>
                  </a:cubicBezTo>
                  <a:cubicBezTo>
                    <a:pt x="582" y="858"/>
                    <a:pt x="601" y="858"/>
                    <a:pt x="638" y="858"/>
                  </a:cubicBezTo>
                  <a:cubicBezTo>
                    <a:pt x="612" y="814"/>
                    <a:pt x="599" y="793"/>
                    <a:pt x="573" y="749"/>
                  </a:cubicBezTo>
                  <a:cubicBezTo>
                    <a:pt x="574" y="692"/>
                    <a:pt x="575" y="663"/>
                    <a:pt x="577" y="605"/>
                  </a:cubicBezTo>
                  <a:cubicBezTo>
                    <a:pt x="638" y="656"/>
                    <a:pt x="668" y="682"/>
                    <a:pt x="729" y="734"/>
                  </a:cubicBezTo>
                  <a:cubicBezTo>
                    <a:pt x="764" y="735"/>
                    <a:pt x="781" y="736"/>
                    <a:pt x="816" y="738"/>
                  </a:cubicBezTo>
                  <a:cubicBezTo>
                    <a:pt x="827" y="714"/>
                    <a:pt x="832" y="702"/>
                    <a:pt x="843" y="678"/>
                  </a:cubicBezTo>
                  <a:cubicBezTo>
                    <a:pt x="865" y="686"/>
                    <a:pt x="876" y="690"/>
                    <a:pt x="898" y="697"/>
                  </a:cubicBezTo>
                  <a:cubicBezTo>
                    <a:pt x="930" y="699"/>
                    <a:pt x="946" y="700"/>
                    <a:pt x="979" y="701"/>
                  </a:cubicBezTo>
                  <a:cubicBezTo>
                    <a:pt x="980" y="657"/>
                    <a:pt x="981" y="635"/>
                    <a:pt x="982" y="590"/>
                  </a:cubicBezTo>
                  <a:cubicBezTo>
                    <a:pt x="906" y="562"/>
                    <a:pt x="868" y="548"/>
                    <a:pt x="791" y="52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70" name="Płocki"/>
            <p:cNvSpPr txBox="1"/>
            <p:nvPr/>
          </p:nvSpPr>
          <p:spPr>
            <a:xfrm>
              <a:off x="8146385" y="3066295"/>
              <a:ext cx="1065487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2400" b="1" cap="none" spc="0" dirty="0" smtClean="0">
                  <a:ln>
                    <a:noFill/>
                  </a:ln>
                  <a:effectLst/>
                </a:rPr>
                <a:t>płocki</a:t>
              </a:r>
              <a:endParaRPr lang="pl-PL" sz="2400" b="1" cap="none" spc="0" dirty="0">
                <a:ln>
                  <a:noFill/>
                </a:ln>
                <a:effectLst/>
              </a:endParaRPr>
            </a:p>
          </p:txBody>
        </p:sp>
        <p:sp>
          <p:nvSpPr>
            <p:cNvPr id="271" name="M. Płock"/>
            <p:cNvSpPr txBox="1"/>
            <p:nvPr/>
          </p:nvSpPr>
          <p:spPr>
            <a:xfrm>
              <a:off x="7992421" y="3311642"/>
              <a:ext cx="1065487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2400" b="1" cap="none" spc="0" dirty="0" smtClean="0">
                  <a:ln>
                    <a:noFill/>
                  </a:ln>
                  <a:effectLst/>
                </a:rPr>
                <a:t>Płock</a:t>
              </a:r>
              <a:endParaRPr lang="pl-PL" sz="2400" b="1" cap="none" spc="0" dirty="0">
                <a:ln>
                  <a:noFill/>
                </a:ln>
                <a:effectLst/>
              </a:endParaRPr>
            </a:p>
          </p:txBody>
        </p:sp>
        <p:sp>
          <p:nvSpPr>
            <p:cNvPr id="273" name="Gostyniński"/>
            <p:cNvSpPr txBox="1"/>
            <p:nvPr/>
          </p:nvSpPr>
          <p:spPr>
            <a:xfrm>
              <a:off x="7373977" y="3917912"/>
              <a:ext cx="1065487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2400" b="1" cap="none" spc="0" dirty="0" smtClean="0">
                  <a:ln>
                    <a:noFill/>
                  </a:ln>
                  <a:effectLst/>
                </a:rPr>
                <a:t>gostyniński</a:t>
              </a:r>
              <a:endParaRPr lang="pl-PL" sz="2400" b="1" cap="none" spc="0" dirty="0">
                <a:ln>
                  <a:noFill/>
                </a:ln>
                <a:effectLst/>
              </a:endParaRPr>
            </a:p>
          </p:txBody>
        </p:sp>
        <p:sp>
          <p:nvSpPr>
            <p:cNvPr id="163" name="Prostokąt zaokrąglony 162"/>
            <p:cNvSpPr/>
            <p:nvPr/>
          </p:nvSpPr>
          <p:spPr>
            <a:xfrm>
              <a:off x="7965603" y="2504964"/>
              <a:ext cx="214410" cy="228670"/>
            </a:xfrm>
            <a:prstGeom prst="roundRect">
              <a:avLst/>
            </a:prstGeom>
            <a:solidFill>
              <a:srgbClr val="40ABE2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3200" b="1" dirty="0" smtClean="0">
                  <a:solidFill>
                    <a:schemeClr val="tx1"/>
                  </a:solidFill>
                </a:rPr>
                <a:t>2</a:t>
              </a:r>
              <a:endParaRPr lang="pl-PL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164" name="Prostokąt zaokrąglony 163"/>
            <p:cNvSpPr/>
            <p:nvPr/>
          </p:nvSpPr>
          <p:spPr>
            <a:xfrm>
              <a:off x="7693867" y="4154711"/>
              <a:ext cx="214410" cy="228670"/>
            </a:xfrm>
            <a:prstGeom prst="roundRect">
              <a:avLst/>
            </a:prstGeom>
            <a:solidFill>
              <a:srgbClr val="40ABE2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3200" b="1" dirty="0">
                  <a:solidFill>
                    <a:schemeClr val="tx1"/>
                  </a:solidFill>
                </a:rPr>
                <a:t>1</a:t>
              </a:r>
              <a:endParaRPr lang="pl-PL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181" name="Prostokąt zaokrąglony 180"/>
            <p:cNvSpPr/>
            <p:nvPr/>
          </p:nvSpPr>
          <p:spPr>
            <a:xfrm>
              <a:off x="8594203" y="3508601"/>
              <a:ext cx="214410" cy="228670"/>
            </a:xfrm>
            <a:prstGeom prst="roundRect">
              <a:avLst/>
            </a:prstGeom>
            <a:solidFill>
              <a:srgbClr val="40ABE2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3200" b="1" dirty="0">
                  <a:solidFill>
                    <a:schemeClr val="tx1"/>
                  </a:solidFill>
                </a:rPr>
                <a:t>9</a:t>
              </a:r>
              <a:endParaRPr lang="pl-PL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183" name="Prostokąt zaokrąglony 182"/>
            <p:cNvSpPr/>
            <p:nvPr/>
          </p:nvSpPr>
          <p:spPr>
            <a:xfrm>
              <a:off x="7851858" y="3086187"/>
              <a:ext cx="214410" cy="228670"/>
            </a:xfrm>
            <a:prstGeom prst="roundRect">
              <a:avLst/>
            </a:prstGeom>
            <a:solidFill>
              <a:srgbClr val="40ABE2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3200" b="1" dirty="0" smtClean="0">
                  <a:solidFill>
                    <a:schemeClr val="tx1"/>
                  </a:solidFill>
                </a:rPr>
                <a:t>10</a:t>
              </a:r>
              <a:endParaRPr lang="pl-PL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211" name="Prostokąt zaokrąglony 210"/>
            <p:cNvSpPr/>
            <p:nvPr/>
          </p:nvSpPr>
          <p:spPr>
            <a:xfrm>
              <a:off x="7905630" y="4155189"/>
              <a:ext cx="214410" cy="228670"/>
            </a:xfrm>
            <a:prstGeom prst="roundRect">
              <a:avLst/>
            </a:prstGeom>
            <a:solidFill>
              <a:srgbClr val="969594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3200" b="1" dirty="0" smtClean="0">
                  <a:solidFill>
                    <a:schemeClr val="tx1"/>
                  </a:solidFill>
                </a:rPr>
                <a:t>1</a:t>
              </a:r>
              <a:endParaRPr lang="pl-PL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233" name="Prostokąt zaokrąglony 232"/>
            <p:cNvSpPr/>
            <p:nvPr/>
          </p:nvSpPr>
          <p:spPr>
            <a:xfrm>
              <a:off x="8808405" y="3508601"/>
              <a:ext cx="214410" cy="228670"/>
            </a:xfrm>
            <a:prstGeom prst="roundRect">
              <a:avLst/>
            </a:prstGeom>
            <a:solidFill>
              <a:srgbClr val="969594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3200" b="1" dirty="0" smtClean="0">
                  <a:solidFill>
                    <a:schemeClr val="tx1"/>
                  </a:solidFill>
                </a:rPr>
                <a:t>6</a:t>
              </a:r>
              <a:endParaRPr lang="pl-PL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234" name="Prostokąt zaokrąglony 233"/>
            <p:cNvSpPr/>
            <p:nvPr/>
          </p:nvSpPr>
          <p:spPr>
            <a:xfrm>
              <a:off x="8066268" y="3086187"/>
              <a:ext cx="214410" cy="228670"/>
            </a:xfrm>
            <a:prstGeom prst="roundRect">
              <a:avLst/>
            </a:prstGeom>
            <a:solidFill>
              <a:srgbClr val="969594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3200" b="1" dirty="0" smtClean="0">
                  <a:solidFill>
                    <a:schemeClr val="tx1"/>
                  </a:solidFill>
                </a:rPr>
                <a:t>6</a:t>
              </a:r>
              <a:endParaRPr lang="pl-PL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241" name="Prostokąt zaokrąglony 240"/>
            <p:cNvSpPr/>
            <p:nvPr/>
          </p:nvSpPr>
          <p:spPr>
            <a:xfrm>
              <a:off x="8280384" y="3094109"/>
              <a:ext cx="214410" cy="228670"/>
            </a:xfrm>
            <a:prstGeom prst="roundRect">
              <a:avLst/>
            </a:prstGeom>
            <a:solidFill>
              <a:srgbClr val="92D050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32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2" name="Prostokąt zaokrąglony 241"/>
            <p:cNvSpPr/>
            <p:nvPr/>
          </p:nvSpPr>
          <p:spPr>
            <a:xfrm>
              <a:off x="8379793" y="3738310"/>
              <a:ext cx="214410" cy="228670"/>
            </a:xfrm>
            <a:prstGeom prst="roundRect">
              <a:avLst/>
            </a:prstGeom>
            <a:solidFill>
              <a:srgbClr val="92D050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32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53" name="Prostokąt zaokrąglony 252"/>
            <p:cNvSpPr/>
            <p:nvPr/>
          </p:nvSpPr>
          <p:spPr>
            <a:xfrm>
              <a:off x="7632840" y="3085772"/>
              <a:ext cx="214410" cy="228670"/>
            </a:xfrm>
            <a:prstGeom prst="roundRect">
              <a:avLst/>
            </a:prstGeom>
            <a:solidFill>
              <a:srgbClr val="FFD833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3200" b="1" dirty="0" smtClean="0">
                  <a:solidFill>
                    <a:schemeClr val="tx1"/>
                  </a:solidFill>
                </a:rPr>
                <a:t>2</a:t>
              </a:r>
              <a:endParaRPr lang="pl-PL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258" name="Prostokąt zaokrąglony 257"/>
            <p:cNvSpPr/>
            <p:nvPr/>
          </p:nvSpPr>
          <p:spPr>
            <a:xfrm>
              <a:off x="8379793" y="3514140"/>
              <a:ext cx="214410" cy="228670"/>
            </a:xfrm>
            <a:prstGeom prst="roundRect">
              <a:avLst/>
            </a:prstGeom>
            <a:solidFill>
              <a:srgbClr val="DA251D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3200" b="1" dirty="0" smtClean="0">
                  <a:solidFill>
                    <a:schemeClr val="tx1"/>
                  </a:solidFill>
                </a:rPr>
                <a:t>1</a:t>
              </a:r>
              <a:endParaRPr lang="pl-PL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Prostokąt zaokrąglony 71"/>
            <p:cNvSpPr/>
            <p:nvPr/>
          </p:nvSpPr>
          <p:spPr>
            <a:xfrm>
              <a:off x="8179470" y="2504964"/>
              <a:ext cx="214410" cy="228670"/>
            </a:xfrm>
            <a:prstGeom prst="roundRect">
              <a:avLst/>
            </a:prstGeom>
            <a:solidFill>
              <a:srgbClr val="FF61FF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3200" b="1" dirty="0">
                  <a:solidFill>
                    <a:schemeClr val="tx1"/>
                  </a:solidFill>
                </a:rPr>
                <a:t>1</a:t>
              </a:r>
              <a:endParaRPr lang="pl-PL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Prostokąt zaokrąglony 72"/>
            <p:cNvSpPr/>
            <p:nvPr/>
          </p:nvSpPr>
          <p:spPr>
            <a:xfrm>
              <a:off x="8594305" y="3736793"/>
              <a:ext cx="214410" cy="228670"/>
            </a:xfrm>
            <a:prstGeom prst="roundRect">
              <a:avLst/>
            </a:prstGeom>
            <a:solidFill>
              <a:srgbClr val="FF61FF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32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4" name="Prostokąt zaokrąglony 73"/>
            <p:cNvSpPr/>
            <p:nvPr/>
          </p:nvSpPr>
          <p:spPr>
            <a:xfrm>
              <a:off x="8808715" y="3737876"/>
              <a:ext cx="214410" cy="228670"/>
            </a:xfrm>
            <a:prstGeom prst="roundRect">
              <a:avLst/>
            </a:prstGeom>
            <a:solidFill>
              <a:srgbClr val="7030A0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3200" b="1" dirty="0" smtClean="0">
                  <a:solidFill>
                    <a:schemeClr val="bg1"/>
                  </a:solidFill>
                </a:rPr>
                <a:t>2</a:t>
              </a:r>
              <a:endParaRPr lang="pl-PL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264" name="Sierpecki"/>
            <p:cNvSpPr txBox="1"/>
            <p:nvPr/>
          </p:nvSpPr>
          <p:spPr>
            <a:xfrm>
              <a:off x="7667736" y="2749533"/>
              <a:ext cx="1065487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2400" b="1" cap="none" spc="0" dirty="0" smtClean="0">
                  <a:ln>
                    <a:noFill/>
                  </a:ln>
                  <a:effectLst/>
                </a:rPr>
                <a:t>sierpecki</a:t>
              </a:r>
              <a:endParaRPr lang="pl-PL" sz="2400" b="1" cap="none" spc="0" dirty="0">
                <a:ln>
                  <a:noFill/>
                </a:ln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8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05450" y="-438150"/>
            <a:ext cx="13106400" cy="10725150"/>
            <a:chOff x="0" y="0"/>
            <a:chExt cx="17475200" cy="14300200"/>
          </a:xfrm>
        </p:grpSpPr>
        <p:sp>
          <p:nvSpPr>
            <p:cNvPr id="3" name="AutoShape 3"/>
            <p:cNvSpPr/>
            <p:nvPr/>
          </p:nvSpPr>
          <p:spPr>
            <a:xfrm>
              <a:off x="8674100" y="0"/>
              <a:ext cx="76200" cy="14300200"/>
            </a:xfrm>
            <a:prstGeom prst="rect">
              <a:avLst/>
            </a:prstGeom>
            <a:solidFill>
              <a:srgbClr val="FFFBF0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6934200"/>
              <a:ext cx="17475200" cy="76200"/>
            </a:xfrm>
            <a:prstGeom prst="rect">
              <a:avLst/>
            </a:prstGeom>
            <a:solidFill>
              <a:srgbClr val="FFFBF0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105987" y="-533400"/>
            <a:ext cx="5810250" cy="10782300"/>
          </a:xfrm>
          <a:prstGeom prst="rect">
            <a:avLst/>
          </a:prstGeom>
          <a:solidFill>
            <a:srgbClr val="FFFBF0"/>
          </a:solidFill>
        </p:spPr>
      </p:sp>
      <p:grpSp>
        <p:nvGrpSpPr>
          <p:cNvPr id="6" name="Group 6"/>
          <p:cNvGrpSpPr/>
          <p:nvPr/>
        </p:nvGrpSpPr>
        <p:grpSpPr>
          <a:xfrm>
            <a:off x="6307567" y="679354"/>
            <a:ext cx="4720367" cy="3734356"/>
            <a:chOff x="0" y="-536911"/>
            <a:chExt cx="6293822" cy="4979142"/>
          </a:xfrm>
        </p:grpSpPr>
        <p:sp>
          <p:nvSpPr>
            <p:cNvPr id="7" name="TextBox 7"/>
            <p:cNvSpPr txBox="1"/>
            <p:nvPr/>
          </p:nvSpPr>
          <p:spPr>
            <a:xfrm>
              <a:off x="0" y="-536911"/>
              <a:ext cx="6293822" cy="4979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pl-PL" sz="3300" spc="330" dirty="0" smtClean="0">
                  <a:solidFill>
                    <a:srgbClr val="FFFBF0"/>
                  </a:solidFill>
                  <a:latin typeface="Open Sans"/>
                </a:rPr>
                <a:t>ANIMACJA LOKALNA</a:t>
              </a:r>
            </a:p>
            <a:p>
              <a:pPr>
                <a:lnSpc>
                  <a:spcPts val="4290"/>
                </a:lnSpc>
              </a:pPr>
              <a:endParaRPr lang="pl-PL" sz="3300" b="0" i="0" spc="330" dirty="0" smtClean="0">
                <a:solidFill>
                  <a:srgbClr val="FFFBF0"/>
                </a:solidFill>
                <a:latin typeface="Open Sans"/>
              </a:endParaRPr>
            </a:p>
            <a:p>
              <a:pPr>
                <a:lnSpc>
                  <a:spcPct val="150000"/>
                </a:lnSpc>
              </a:pPr>
              <a:r>
                <a:rPr lang="pl-PL" b="1" spc="330" dirty="0" smtClean="0">
                  <a:solidFill>
                    <a:srgbClr val="FFFBF0"/>
                  </a:solidFill>
                  <a:latin typeface="Open Sans"/>
                </a:rPr>
                <a:t>- </a:t>
              </a:r>
              <a:r>
                <a:rPr lang="pl-PL" sz="1600" b="1" spc="330" dirty="0" smtClean="0">
                  <a:solidFill>
                    <a:srgbClr val="FFFBF0"/>
                  </a:solidFill>
                  <a:latin typeface="Open Sans"/>
                </a:rPr>
                <a:t>SPOTKANIA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pl-PL" sz="1600" b="1" i="0" spc="330" dirty="0" smtClean="0">
                  <a:solidFill>
                    <a:srgbClr val="FFFBF0"/>
                  </a:solidFill>
                  <a:latin typeface="Open Sans"/>
                </a:rPr>
                <a:t>DYSKUSJE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pl-PL" sz="1600" b="1" spc="330" dirty="0" smtClean="0">
                  <a:solidFill>
                    <a:srgbClr val="FFFBF0"/>
                  </a:solidFill>
                  <a:latin typeface="Open Sans"/>
                </a:rPr>
                <a:t>- INICJATYWY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pl-PL" sz="1600" b="1" i="0" spc="330" dirty="0" smtClean="0">
                  <a:solidFill>
                    <a:srgbClr val="FFFBF0"/>
                  </a:solidFill>
                  <a:latin typeface="Open Sans"/>
                </a:rPr>
                <a:t>PROMOCJA ES W ŚRODOWISKU LOKALNYM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pl-PL" sz="1600" b="1" spc="330" dirty="0" smtClean="0">
                  <a:solidFill>
                    <a:srgbClr val="FFFBF0"/>
                  </a:solidFill>
                  <a:latin typeface="Open Sans"/>
                </a:rPr>
                <a:t>PARTERSTWA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pl-PL" sz="1600" b="1" i="0" spc="330" dirty="0" smtClean="0">
                  <a:solidFill>
                    <a:srgbClr val="FFFBF0"/>
                  </a:solidFill>
                  <a:latin typeface="Open Sans"/>
                </a:rPr>
                <a:t>WSPÓŁPRACA</a:t>
              </a:r>
              <a:endParaRPr lang="en-US" sz="3300" b="0" i="0" spc="33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231518"/>
              <a:ext cx="6190077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94541" y="256803"/>
            <a:ext cx="3540875" cy="10477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0"/>
              </a:lnSpc>
            </a:pPr>
            <a:r>
              <a:rPr lang="pl-PL" sz="2400" b="1" spc="33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</a:rPr>
              <a:t>OWES – zadania</a:t>
            </a:r>
          </a:p>
          <a:p>
            <a:pPr>
              <a:lnSpc>
                <a:spcPts val="4290"/>
              </a:lnSpc>
            </a:pPr>
            <a:r>
              <a:rPr lang="pl-PL" sz="2400" b="1" spc="33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</a:rPr>
              <a:t>DO 2022  r. ŚRODKI Z UE:</a:t>
            </a:r>
          </a:p>
          <a:p>
            <a:pPr>
              <a:lnSpc>
                <a:spcPts val="4290"/>
              </a:lnSpc>
            </a:pPr>
            <a:r>
              <a:rPr lang="pl-PL" sz="2400" b="1" spc="330" dirty="0" smtClean="0">
                <a:solidFill>
                  <a:schemeClr val="tx2">
                    <a:lumMod val="75000"/>
                  </a:schemeClr>
                </a:solidFill>
                <a:latin typeface="Open Sans"/>
              </a:rPr>
              <a:t>- 1807 Wspartych wykluczonych</a:t>
            </a:r>
          </a:p>
          <a:p>
            <a:pPr marL="342900" indent="-342900">
              <a:lnSpc>
                <a:spcPts val="4290"/>
              </a:lnSpc>
              <a:buFontTx/>
              <a:buChar char="-"/>
            </a:pPr>
            <a:r>
              <a:rPr lang="pl-PL" sz="2400" b="1" spc="330" dirty="0" smtClean="0">
                <a:solidFill>
                  <a:schemeClr val="tx2">
                    <a:lumMod val="75000"/>
                  </a:schemeClr>
                </a:solidFill>
                <a:latin typeface="Open Sans"/>
              </a:rPr>
              <a:t>720 WSPARTYCH PES</a:t>
            </a:r>
          </a:p>
          <a:p>
            <a:pPr marL="342900" indent="-342900">
              <a:lnSpc>
                <a:spcPts val="4290"/>
              </a:lnSpc>
              <a:buFontTx/>
              <a:buChar char="-"/>
            </a:pPr>
            <a:r>
              <a:rPr lang="pl-PL" sz="2400" b="1" spc="330" dirty="0" smtClean="0">
                <a:solidFill>
                  <a:schemeClr val="tx2">
                    <a:lumMod val="75000"/>
                  </a:schemeClr>
                </a:solidFill>
                <a:latin typeface="Open Sans"/>
              </a:rPr>
              <a:t>687 miejsc pracy</a:t>
            </a:r>
            <a:endParaRPr lang="pl-PL" sz="2400" b="1" spc="330" dirty="0">
              <a:solidFill>
                <a:schemeClr val="tx2">
                  <a:lumMod val="75000"/>
                </a:schemeClr>
              </a:solidFill>
              <a:latin typeface="Open Sans"/>
            </a:endParaRPr>
          </a:p>
          <a:p>
            <a:pPr>
              <a:lnSpc>
                <a:spcPts val="4290"/>
              </a:lnSpc>
            </a:pPr>
            <a:r>
              <a:rPr lang="pl-PL" sz="2400" b="1" spc="33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</a:rPr>
              <a:t>ŚRODKI SAMORZĄDU WOJEWÓDZWA</a:t>
            </a:r>
          </a:p>
          <a:p>
            <a:pPr marL="342900" indent="-342900">
              <a:lnSpc>
                <a:spcPts val="4290"/>
              </a:lnSpc>
              <a:buFontTx/>
              <a:buChar char="-"/>
            </a:pPr>
            <a:r>
              <a:rPr lang="pl-PL" sz="2400" b="1" spc="330" dirty="0" smtClean="0">
                <a:solidFill>
                  <a:schemeClr val="tx2">
                    <a:lumMod val="75000"/>
                  </a:schemeClr>
                </a:solidFill>
                <a:latin typeface="Open Sans"/>
              </a:rPr>
              <a:t>WSPARCIE DLA 1500 OSÓB</a:t>
            </a:r>
          </a:p>
          <a:p>
            <a:pPr marL="342900" indent="-342900">
              <a:lnSpc>
                <a:spcPts val="4290"/>
              </a:lnSpc>
              <a:buFontTx/>
              <a:buChar char="-"/>
            </a:pPr>
            <a:r>
              <a:rPr lang="pl-PL" sz="2400" b="1" spc="330" dirty="0" smtClean="0">
                <a:solidFill>
                  <a:schemeClr val="tx2">
                    <a:lumMod val="75000"/>
                  </a:schemeClr>
                </a:solidFill>
                <a:latin typeface="Open Sans"/>
              </a:rPr>
              <a:t>WSPARCIE DLA 150 PES</a:t>
            </a:r>
          </a:p>
          <a:p>
            <a:pPr marL="342900" indent="-342900">
              <a:lnSpc>
                <a:spcPts val="4290"/>
              </a:lnSpc>
              <a:buFontTx/>
              <a:buChar char="-"/>
            </a:pPr>
            <a:r>
              <a:rPr lang="pl-PL" sz="2400" b="1" spc="330" dirty="0" smtClean="0">
                <a:solidFill>
                  <a:schemeClr val="tx2">
                    <a:lumMod val="75000"/>
                  </a:schemeClr>
                </a:solidFill>
                <a:latin typeface="Open Sans"/>
              </a:rPr>
              <a:t>ZAINICJOWANIE POWSTANIA 90 NOWYCH PES</a:t>
            </a:r>
          </a:p>
          <a:p>
            <a:pPr marL="342900" indent="-342900" algn="ctr">
              <a:lnSpc>
                <a:spcPts val="4290"/>
              </a:lnSpc>
              <a:buFontTx/>
              <a:buChar char="-"/>
            </a:pPr>
            <a:endParaRPr lang="pl-PL" sz="2400" b="1" spc="330" dirty="0">
              <a:solidFill>
                <a:schemeClr val="accent1">
                  <a:lumMod val="60000"/>
                  <a:lumOff val="40000"/>
                </a:schemeClr>
              </a:solidFill>
              <a:latin typeface="Open Sa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2727417" y="495300"/>
            <a:ext cx="5179583" cy="3875420"/>
            <a:chOff x="0" y="-28575"/>
            <a:chExt cx="6293822" cy="531605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6293822" cy="5316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pl-PL" sz="3300" spc="330" dirty="0" smtClean="0">
                  <a:solidFill>
                    <a:srgbClr val="FFFBF0"/>
                  </a:solidFill>
                  <a:latin typeface="Open Sans"/>
                </a:rPr>
                <a:t>DORADZTWO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pl-PL" sz="1600" b="1" spc="330" dirty="0" smtClean="0">
                  <a:solidFill>
                    <a:srgbClr val="FFFF00"/>
                  </a:solidFill>
                  <a:latin typeface="Open Sans"/>
                </a:rPr>
                <a:t>OGÓLNE</a:t>
              </a:r>
              <a:r>
                <a:rPr lang="pl-PL" sz="1600" b="1" spc="330" dirty="0" smtClean="0">
                  <a:solidFill>
                    <a:srgbClr val="FFFBF0"/>
                  </a:solidFill>
                  <a:latin typeface="Open Sans"/>
                </a:rPr>
                <a:t> (ZAKŁADANIE PES,PS, PRZEPISY, SPRAWY URZĘDOWE, REJESTROWANIE DZIAŁALNOŚCI, PRZEKSZTAŁCANIE ITP)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endParaRPr lang="pl-PL" sz="1600" b="1" spc="330" dirty="0" smtClean="0">
                <a:solidFill>
                  <a:srgbClr val="FFFBF0"/>
                </a:solidFill>
                <a:latin typeface="Open Sans"/>
              </a:endParaRP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pl-PL" sz="1600" b="1" spc="330" dirty="0" smtClean="0">
                  <a:solidFill>
                    <a:srgbClr val="FFFF00"/>
                  </a:solidFill>
                  <a:latin typeface="Open Sans"/>
                </a:rPr>
                <a:t>SPECJALISTYCZNE</a:t>
              </a:r>
              <a:r>
                <a:rPr lang="pl-PL" sz="1600" b="1" spc="330" dirty="0" smtClean="0">
                  <a:solidFill>
                    <a:srgbClr val="FFFBF0"/>
                  </a:solidFill>
                  <a:latin typeface="Open Sans"/>
                </a:rPr>
                <a:t> (PRAWNE, KSIĘGOWE, PODATKOWE, MENADŻERSKIE, MARKETINGOWE, FINANSOWE)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533654"/>
              <a:ext cx="6190077" cy="503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endParaRPr lang="en-US" sz="2100" b="0" i="0" spc="21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649608" y="5309281"/>
            <a:ext cx="4798176" cy="4696157"/>
            <a:chOff x="0" y="-28575"/>
            <a:chExt cx="6397567" cy="6261542"/>
          </a:xfrm>
        </p:grpSpPr>
        <p:sp>
          <p:nvSpPr>
            <p:cNvPr id="14" name="TextBox 14"/>
            <p:cNvSpPr txBox="1"/>
            <p:nvPr/>
          </p:nvSpPr>
          <p:spPr>
            <a:xfrm>
              <a:off x="103745" y="-28575"/>
              <a:ext cx="6293822" cy="6261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pl-PL" sz="3300" spc="330" dirty="0" smtClean="0">
                  <a:solidFill>
                    <a:srgbClr val="FFFBF0"/>
                  </a:solidFill>
                  <a:latin typeface="Open Sans"/>
                </a:rPr>
                <a:t>DOTACJE NA MIEJSCA PRACY</a:t>
              </a:r>
            </a:p>
            <a:p>
              <a:pPr>
                <a:lnSpc>
                  <a:spcPts val="4290"/>
                </a:lnSpc>
              </a:pPr>
              <a:endParaRPr lang="pl-PL" sz="3300" spc="330" dirty="0" smtClean="0">
                <a:solidFill>
                  <a:srgbClr val="FFFBF0"/>
                </a:solidFill>
                <a:latin typeface="Open Sans"/>
              </a:endParaRPr>
            </a:p>
            <a:p>
              <a:pPr marL="285750" indent="-285750">
                <a:buFontTx/>
                <a:buChar char="-"/>
              </a:pPr>
              <a:r>
                <a:rPr lang="pl-PL" b="1" i="0" spc="330" dirty="0" smtClean="0">
                  <a:solidFill>
                    <a:srgbClr val="FFFBF0"/>
                  </a:solidFill>
                  <a:latin typeface="Open Sans"/>
                </a:rPr>
                <a:t>DLA OSÓB ZAGROŻONYCH WYKLUCZENIEM SPOŁECZNYM</a:t>
              </a:r>
            </a:p>
            <a:p>
              <a:endParaRPr lang="pl-PL" b="1" i="0" spc="330" dirty="0" smtClean="0">
                <a:solidFill>
                  <a:srgbClr val="FFFBF0"/>
                </a:solidFill>
                <a:latin typeface="Open Sans"/>
              </a:endParaRPr>
            </a:p>
            <a:p>
              <a:pPr marL="285750" indent="-285750">
                <a:buFontTx/>
                <a:buChar char="-"/>
              </a:pPr>
              <a:r>
                <a:rPr lang="pl-PL" b="1" spc="330" dirty="0" smtClean="0">
                  <a:solidFill>
                    <a:srgbClr val="FFFBF0"/>
                  </a:solidFill>
                  <a:latin typeface="Open Sans"/>
                </a:rPr>
                <a:t>WSPARCIE POMOSTOWE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endParaRPr lang="pl-PL" b="1" spc="330" dirty="0" smtClean="0">
                <a:solidFill>
                  <a:srgbClr val="FFFBF0"/>
                </a:solidFill>
                <a:latin typeface="Open Sans"/>
              </a:endParaRP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endParaRPr lang="pl-PL" b="1" spc="330" dirty="0" smtClean="0">
                <a:solidFill>
                  <a:srgbClr val="FFFBF0"/>
                </a:solidFill>
                <a:latin typeface="Open Sans"/>
              </a:endParaRPr>
            </a:p>
            <a:p>
              <a:pPr marL="285750" indent="-285750" algn="ctr">
                <a:lnSpc>
                  <a:spcPts val="4290"/>
                </a:lnSpc>
                <a:buFontTx/>
                <a:buChar char="-"/>
              </a:pPr>
              <a:endParaRPr lang="pl-PL" b="0" i="0" spc="330" dirty="0" smtClean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290"/>
                </a:lnSpc>
              </a:pPr>
              <a:endParaRPr lang="en-US" sz="3300" b="0" i="0" spc="33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986533"/>
              <a:ext cx="6190077" cy="483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307567" y="5280635"/>
            <a:ext cx="4739417" cy="3825265"/>
            <a:chOff x="0" y="-377131"/>
            <a:chExt cx="6319222" cy="5100357"/>
          </a:xfrm>
        </p:grpSpPr>
        <p:sp>
          <p:nvSpPr>
            <p:cNvPr id="17" name="TextBox 17"/>
            <p:cNvSpPr txBox="1"/>
            <p:nvPr/>
          </p:nvSpPr>
          <p:spPr>
            <a:xfrm>
              <a:off x="25400" y="-377131"/>
              <a:ext cx="6293822" cy="697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r>
                <a:rPr lang="pl-PL" sz="3300" spc="330" dirty="0" smtClean="0">
                  <a:solidFill>
                    <a:srgbClr val="FFFBF0"/>
                  </a:solidFill>
                  <a:latin typeface="Open Sans"/>
                </a:rPr>
                <a:t>SZKOLENIA</a:t>
              </a:r>
              <a:endParaRPr lang="en-US" sz="3300" b="0" i="0" spc="33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440273"/>
              <a:ext cx="6190077" cy="3282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150"/>
                </a:lnSpc>
                <a:buFontTx/>
                <a:buChar char="-"/>
              </a:pPr>
              <a:r>
                <a:rPr lang="pl-PL" sz="2100" b="1" i="0" spc="21" dirty="0" smtClean="0">
                  <a:solidFill>
                    <a:srgbClr val="FFFBF0"/>
                  </a:solidFill>
                  <a:latin typeface="Open Sans"/>
                </a:rPr>
                <a:t>BIZNESPLANY</a:t>
              </a:r>
            </a:p>
            <a:p>
              <a:pPr marL="342900" indent="-342900">
                <a:lnSpc>
                  <a:spcPts val="3150"/>
                </a:lnSpc>
                <a:buFontTx/>
                <a:buChar char="-"/>
              </a:pPr>
              <a:r>
                <a:rPr lang="pl-PL" sz="2100" b="1" spc="21" dirty="0" smtClean="0">
                  <a:solidFill>
                    <a:srgbClr val="FFFBF0"/>
                  </a:solidFill>
                  <a:latin typeface="Open Sans"/>
                </a:rPr>
                <a:t>POWOŁYWANIE PES,PS</a:t>
              </a:r>
            </a:p>
            <a:p>
              <a:pPr marL="342900" indent="-342900">
                <a:lnSpc>
                  <a:spcPts val="3150"/>
                </a:lnSpc>
                <a:buFontTx/>
                <a:buChar char="-"/>
              </a:pPr>
              <a:r>
                <a:rPr lang="pl-PL" sz="2100" b="1" i="0" spc="21" dirty="0" smtClean="0">
                  <a:solidFill>
                    <a:srgbClr val="FFFBF0"/>
                  </a:solidFill>
                  <a:latin typeface="Open Sans"/>
                </a:rPr>
                <a:t>ZARZĄDZANIE</a:t>
              </a:r>
            </a:p>
            <a:p>
              <a:pPr marL="342900" indent="-342900">
                <a:lnSpc>
                  <a:spcPts val="3150"/>
                </a:lnSpc>
                <a:buFontTx/>
                <a:buChar char="-"/>
              </a:pPr>
              <a:r>
                <a:rPr lang="pl-PL" sz="2100" b="1" spc="21" dirty="0" smtClean="0">
                  <a:solidFill>
                    <a:srgbClr val="FFFBF0"/>
                  </a:solidFill>
                  <a:latin typeface="Open Sans"/>
                </a:rPr>
                <a:t>PRAWNE</a:t>
              </a:r>
            </a:p>
            <a:p>
              <a:pPr marL="342900" indent="-342900">
                <a:lnSpc>
                  <a:spcPts val="3150"/>
                </a:lnSpc>
                <a:buFontTx/>
                <a:buChar char="-"/>
              </a:pPr>
              <a:r>
                <a:rPr lang="pl-PL" sz="2100" b="1" spc="21" dirty="0" smtClean="0">
                  <a:solidFill>
                    <a:srgbClr val="FFFBF0"/>
                  </a:solidFill>
                  <a:latin typeface="Open Sans"/>
                </a:rPr>
                <a:t>FINANSOWE</a:t>
              </a:r>
              <a:endParaRPr lang="pl-PL" sz="2100" b="1" i="0" spc="21" dirty="0" smtClean="0">
                <a:solidFill>
                  <a:srgbClr val="FFFBF0"/>
                </a:solidFill>
                <a:latin typeface="Open Sans"/>
              </a:endParaRPr>
            </a:p>
            <a:p>
              <a:pPr marL="342900" indent="-342900">
                <a:lnSpc>
                  <a:spcPts val="3150"/>
                </a:lnSpc>
                <a:buFontTx/>
                <a:buChar char="-"/>
              </a:pPr>
              <a:r>
                <a:rPr lang="pl-PL" sz="2100" b="1" spc="21" dirty="0" smtClean="0">
                  <a:solidFill>
                    <a:srgbClr val="FFFBF0"/>
                  </a:solidFill>
                  <a:latin typeface="Open Sans"/>
                </a:rPr>
                <a:t>KOMPETENCJE SPOŁECZNE</a:t>
              </a:r>
              <a:endParaRPr lang="en-US" sz="2100" b="1" i="0" spc="21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727417" y="8067468"/>
            <a:ext cx="4720367" cy="1209295"/>
            <a:chOff x="0" y="-28575"/>
            <a:chExt cx="6293822" cy="1612393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28575"/>
              <a:ext cx="6293822" cy="699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080774"/>
              <a:ext cx="6190077" cy="503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endParaRPr lang="en-US" sz="2100" b="0" i="0" spc="21" dirty="0">
                <a:solidFill>
                  <a:srgbClr val="FFFBF0"/>
                </a:solidFill>
                <a:latin typeface="Open Sans"/>
              </a:endParaRPr>
            </a:p>
          </p:txBody>
        </p:sp>
      </p:grpSp>
      <p:sp>
        <p:nvSpPr>
          <p:cNvPr id="22" name="Elipsa 21"/>
          <p:cNvSpPr/>
          <p:nvPr/>
        </p:nvSpPr>
        <p:spPr>
          <a:xfrm>
            <a:off x="3502775" y="679354"/>
            <a:ext cx="2133600" cy="14483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20 </a:t>
            </a:r>
            <a:r>
              <a:rPr lang="pl-PL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MLN ZŁ</a:t>
            </a:r>
            <a:endParaRPr lang="pl-PL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Elipsa 22"/>
          <p:cNvSpPr/>
          <p:nvPr/>
        </p:nvSpPr>
        <p:spPr>
          <a:xfrm>
            <a:off x="3468616" y="4585082"/>
            <a:ext cx="2133600" cy="14483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8,1 </a:t>
            </a:r>
            <a:r>
              <a:rPr lang="pl-PL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MLN ZŁ</a:t>
            </a:r>
            <a:endParaRPr lang="pl-PL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14189</TotalTime>
  <Words>342</Words>
  <Application>Microsoft Office PowerPoint</Application>
  <PresentationFormat>Niestandardowy</PresentationFormat>
  <Paragraphs>187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Open Sans</vt:lpstr>
      <vt:lpstr>Calibri Light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Wydział Ekonomii Społecznej</dc:title>
  <dc:creator>Aneta Sempka</dc:creator>
  <cp:lastModifiedBy>Krzysztof Pilecki</cp:lastModifiedBy>
  <cp:revision>152</cp:revision>
  <dcterms:created xsi:type="dcterms:W3CDTF">2006-08-16T00:00:00Z</dcterms:created>
  <dcterms:modified xsi:type="dcterms:W3CDTF">2019-12-06T10:09:38Z</dcterms:modified>
  <dc:identifier>DADXYAq4zoI</dc:identifier>
</cp:coreProperties>
</file>