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4" r:id="rId6"/>
    <p:sldId id="259" r:id="rId7"/>
    <p:sldId id="261" r:id="rId8"/>
    <p:sldId id="260" r:id="rId9"/>
    <p:sldId id="265" r:id="rId10"/>
    <p:sldId id="262" r:id="rId11"/>
    <p:sldId id="268" r:id="rId12"/>
    <p:sldId id="263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5" autoAdjust="0"/>
  </p:normalViewPr>
  <p:slideViewPr>
    <p:cSldViewPr showGuides="1">
      <p:cViewPr varScale="1">
        <p:scale>
          <a:sx n="57" d="100"/>
          <a:sy n="57" d="100"/>
        </p:scale>
        <p:origin x="-99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28176-7142-4CB6-BE62-8F653ADCB89B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6AD8D-3EAB-4CC2-AA30-CD78F0CEA5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91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314 gmin + 37 </a:t>
            </a:r>
            <a:r>
              <a:rPr lang="pl-PL" dirty="0" err="1" smtClean="0"/>
              <a:t>powiatow</a:t>
            </a:r>
            <a:r>
              <a:rPr lang="pl-PL" dirty="0" smtClean="0"/>
              <a:t> + 5 miast = 356 </a:t>
            </a:r>
          </a:p>
          <a:p>
            <a:r>
              <a:rPr lang="pl-PL" dirty="0" smtClean="0"/>
              <a:t>+ 18 dzielnic Warszawy = 374 samorządów</a:t>
            </a:r>
          </a:p>
          <a:p>
            <a:r>
              <a:rPr lang="pl-PL" dirty="0" smtClean="0"/>
              <a:t>Uchwały</a:t>
            </a:r>
            <a:r>
              <a:rPr lang="pl-PL" baseline="0" dirty="0" smtClean="0"/>
              <a:t> dot. klauzul społecznych:</a:t>
            </a:r>
          </a:p>
          <a:p>
            <a:r>
              <a:rPr lang="pl-PL" baseline="0" dirty="0" smtClean="0"/>
              <a:t>-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„Zalecenia Rady Ministrów w sprawie stosowania przez administrację rządową klauzul społecznych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zamówieniach publicznych”, przyjęte przez Radę Ministrów 28.07.2015 r. - Rekomendacje Ministra Pracy i Polityki Społecznej – standardy współpracy jednostek samorządu terytorialnego ze spółdzielniami socjalnymi w zakresie realizacji usług społecznych użyteczności publicznej (w interesie ogólnym), z dnia 05.08.2015 r.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Uchwała Nr 1473/92/15 Zarządu Województwa Mazowieckiego z dnia 10 listopada 2015 r. w sprawie „Polityki stosowania klauzul społecznych w zamówieniach publicznych udzielanych przez Urząd Marszałkowski Województwa Mazowieckiego w Warszawie i wojewódzkie samorządowe jednostki organizacyjne”.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Zarządzenie Nr 1243/2015 r. Prezydenta Miasta Stołecznego Warszawy z dnia 1 września 2015 r. w sprawie stosowania klauzul społecznych w postępowaniach o udzielenie zamówienia publicznego w Urzędzie m.st. Warszawy i wybranych jednostkach organizacyjnych m.st. Warszawy.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Usługi</a:t>
            </a:r>
            <a:r>
              <a:rPr lang="pl-PL" baseline="0" dirty="0" smtClean="0"/>
              <a:t> budowlane: 9</a:t>
            </a:r>
          </a:p>
          <a:p>
            <a:r>
              <a:rPr lang="pl-PL" baseline="0" dirty="0" smtClean="0"/>
              <a:t>Usługi komunalne: 4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6AD8D-3EAB-4CC2-AA30-CD78F0CEA58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4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39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1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7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57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91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673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19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15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790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78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60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0EE5-7B81-4C1E-8266-EA9041EF3ADE}" type="datetimeFigureOut">
              <a:rPr lang="pl-PL" smtClean="0"/>
              <a:t>2017-09-04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5A69-95DD-4A1B-93D3-7B529D5B5D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37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Badanie dotyczące zamówień </a:t>
            </a:r>
            <a:b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</a:br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z zastosowaniem klauzul społecznych realizowanych przez gminę / miasto / powiat w roku 2015 i 2016</a:t>
            </a:r>
            <a:b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</a:b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800" i="1" dirty="0" smtClean="0"/>
              <a:t>Wstępne dane oraz zestawienia</a:t>
            </a:r>
            <a:endParaRPr lang="pl-PL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525" y="4581128"/>
            <a:ext cx="172157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2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z jednej strony 6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08727"/>
              </p:ext>
            </p:extLst>
          </p:nvPr>
        </p:nvGraphicFramePr>
        <p:xfrm>
          <a:off x="395536" y="1125538"/>
          <a:ext cx="8424936" cy="52589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128792"/>
                <a:gridCol w="1296144"/>
              </a:tblGrid>
              <a:tr h="287238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Opis zamówienia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Usługi: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7238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Obsługa selektywnej zbiórki stałych odpadów komunalnych,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215230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Udzielenie </a:t>
                      </a:r>
                      <a:r>
                        <a:rPr lang="pl-PL" sz="1600" u="none" strike="noStrike" dirty="0">
                          <a:effectLst/>
                        </a:rPr>
                        <a:t>i obsługa długoterminowego kredytu w wysokości 500 000,00 PLN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finansowe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144016">
                <a:tc>
                  <a:txBody>
                    <a:bodyPr/>
                    <a:lstStyle/>
                    <a:p>
                      <a:pPr marL="88900" indent="0" algn="l" fontAlgn="b">
                        <a:tabLst/>
                      </a:pPr>
                      <a:r>
                        <a:rPr lang="pl-PL" sz="1600" u="none" strike="noStrike" dirty="0">
                          <a:effectLst/>
                        </a:rPr>
                        <a:t>Odbiór, transport, zagospodarowanie odpadów komunalnych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123646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Rozbudowa </a:t>
                      </a:r>
                      <a:r>
                        <a:rPr lang="pl-PL" sz="1600" u="none" strike="noStrike" dirty="0">
                          <a:effectLst/>
                        </a:rPr>
                        <a:t>gminnej oczyszczalni ścieków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budowlane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82431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Budowa </a:t>
                      </a:r>
                      <a:r>
                        <a:rPr lang="pl-PL" sz="1600" u="none" strike="noStrike" dirty="0">
                          <a:effectLst/>
                        </a:rPr>
                        <a:t>kanalizacji sanitarnej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budowlane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123646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Konserwacja </a:t>
                      </a:r>
                      <a:r>
                        <a:rPr lang="pl-PL" sz="1600" u="none" strike="noStrike" dirty="0">
                          <a:effectLst/>
                        </a:rPr>
                        <a:t>i utrzymanie urządzeń oświetlenia ulicznego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182035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Dostawa </a:t>
                      </a:r>
                      <a:r>
                        <a:rPr lang="pl-PL" sz="1600" u="none" strike="noStrike" dirty="0">
                          <a:effectLst/>
                        </a:rPr>
                        <a:t>lekkiego oleju opalowego do celów grzewczych, </a:t>
                      </a:r>
                      <a:r>
                        <a:rPr lang="pl-PL" sz="1600" u="none" strike="noStrike" dirty="0" smtClean="0">
                          <a:effectLst/>
                        </a:rPr>
                        <a:t>dowóz </a:t>
                      </a:r>
                      <a:r>
                        <a:rPr lang="pl-PL" sz="1600" u="none" strike="noStrike" dirty="0">
                          <a:effectLst/>
                        </a:rPr>
                        <a:t>dzieci do szkół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dostawy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82431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>
                          <a:effectLst/>
                        </a:rPr>
                        <a:t>Przebudowa ulic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123646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Usługa </a:t>
                      </a:r>
                      <a:r>
                        <a:rPr lang="pl-PL" sz="1600" u="none" strike="noStrike" dirty="0">
                          <a:effectLst/>
                        </a:rPr>
                        <a:t>szkoleniowa i edukacyjna dla uczniów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szkoleniowe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</a:tr>
              <a:tr h="182035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Budowa </a:t>
                      </a:r>
                      <a:r>
                        <a:rPr lang="pl-PL" sz="1600" u="none" strike="noStrike" dirty="0">
                          <a:effectLst/>
                        </a:rPr>
                        <a:t>chodnika z kostki betonowej, remont dróg w </a:t>
                      </a:r>
                      <a:r>
                        <a:rPr lang="pl-PL" sz="1600" u="none" strike="noStrike" dirty="0" err="1" smtClean="0">
                          <a:effectLst/>
                        </a:rPr>
                        <a:t>gmine</a:t>
                      </a:r>
                      <a:r>
                        <a:rPr lang="pl-PL" sz="1600" u="none" strike="noStrike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>
                          <a:effectLst/>
                        </a:rPr>
                        <a:t>Stara Biała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182035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Usługa </a:t>
                      </a:r>
                      <a:r>
                        <a:rPr lang="pl-PL" sz="1600" u="none" strike="noStrike" dirty="0">
                          <a:effectLst/>
                        </a:rPr>
                        <a:t>transportowa, modernizacja i nadbudowa budynku OSP Zakrzew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430263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Przebudowa </a:t>
                      </a:r>
                      <a:r>
                        <a:rPr lang="pl-PL" sz="1600" u="none" strike="noStrike" dirty="0">
                          <a:effectLst/>
                        </a:rPr>
                        <a:t>ulicy, opracowanie dokumentacji projektowo-kosztorysowej, przebudowa kompleksu sportowego, przebudowa ulicy</a:t>
                      </a:r>
                      <a:r>
                        <a:rPr lang="pl-PL" sz="1600" u="none" strike="noStrike" dirty="0" smtClean="0">
                          <a:effectLst/>
                        </a:rPr>
                        <a:t>, budowa </a:t>
                      </a:r>
                      <a:r>
                        <a:rPr lang="pl-PL" sz="1600" u="none" strike="noStrike" dirty="0">
                          <a:effectLst/>
                        </a:rPr>
                        <a:t>ulicy</a:t>
                      </a:r>
                      <a:r>
                        <a:rPr lang="pl-PL" sz="1600" u="none" strike="noStrike" dirty="0" smtClean="0">
                          <a:effectLst/>
                        </a:rPr>
                        <a:t>, zagospodarowanie </a:t>
                      </a:r>
                      <a:r>
                        <a:rPr lang="pl-PL" sz="1600" u="none" strike="noStrike" dirty="0">
                          <a:effectLst/>
                        </a:rPr>
                        <a:t>pasażu, zagospodarowanie doliny rzeki, zaprojektowanie i wykonanie parków </a:t>
                      </a:r>
                      <a:r>
                        <a:rPr lang="pl-PL" sz="1600" u="none" strike="noStrike" dirty="0" err="1">
                          <a:effectLst/>
                        </a:rPr>
                        <a:t>sporotowo</a:t>
                      </a:r>
                      <a:r>
                        <a:rPr lang="pl-PL" sz="1600" u="none" strike="noStrike" dirty="0">
                          <a:effectLst/>
                        </a:rPr>
                        <a:t>-rekreacyjnych, zaprojektowanie i budowa obiektów socjalnych, mała architektura pętli miejskiej, budowa ścieżki rowerowej,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121039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Konserwacja </a:t>
                      </a:r>
                      <a:r>
                        <a:rPr lang="pl-PL" sz="1600" u="none" strike="noStrike" dirty="0">
                          <a:effectLst/>
                        </a:rPr>
                        <a:t>i remonty oświetlenia ulic, placów i parków miasta,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233804">
                <a:tc>
                  <a:txBody>
                    <a:bodyPr/>
                    <a:lstStyle/>
                    <a:p>
                      <a:pPr marL="889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effectLst/>
                        </a:rPr>
                        <a:t>Odbiór i zagospodarowanie odpadów komunalnych</a:t>
                      </a:r>
                      <a:endParaRPr lang="pl-PL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komunalne</a:t>
                      </a:r>
                    </a:p>
                  </a:txBody>
                  <a:tcPr marL="3435" marR="3435" marT="3435" marB="0" anchor="b"/>
                </a:tc>
              </a:tr>
              <a:tr h="164861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>
                          <a:effectLst/>
                        </a:rPr>
                        <a:t>Budowa skoczni do skoku w dal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budowlane</a:t>
                      </a:r>
                    </a:p>
                  </a:txBody>
                  <a:tcPr marL="3435" marR="3435" marT="3435" marB="0" anchor="b"/>
                </a:tc>
              </a:tr>
              <a:tr h="143065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pl-PL" sz="1600" u="none" strike="noStrike" dirty="0" smtClean="0">
                          <a:effectLst/>
                        </a:rPr>
                        <a:t>Odbiór, transport </a:t>
                      </a:r>
                      <a:r>
                        <a:rPr lang="pl-PL" sz="1600" u="none" strike="noStrike" dirty="0">
                          <a:effectLst/>
                        </a:rPr>
                        <a:t>i zagospodarowanie odpadów od </a:t>
                      </a:r>
                      <a:r>
                        <a:rPr lang="pl-PL" sz="1600" u="none" strike="noStrike" dirty="0" smtClean="0">
                          <a:effectLst/>
                        </a:rPr>
                        <a:t>właścicieli </a:t>
                      </a:r>
                      <a:r>
                        <a:rPr lang="pl-PL" sz="1600" u="none" strike="noStrike" dirty="0">
                          <a:effectLst/>
                        </a:rPr>
                        <a:t>nieruchomości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35" marR="3435" marT="343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komunalne</a:t>
                      </a:r>
                    </a:p>
                  </a:txBody>
                  <a:tcPr marL="3435" marR="3435" marT="3435" marB="0" anchor="b"/>
                </a:tc>
              </a:tr>
            </a:tbl>
          </a:graphicData>
        </a:graphic>
      </p:graphicFrame>
      <p:sp>
        <p:nvSpPr>
          <p:cNvPr id="8" name="Tytuł 3"/>
          <p:cNvSpPr txBox="1">
            <a:spLocks/>
          </p:cNvSpPr>
          <p:nvPr/>
        </p:nvSpPr>
        <p:spPr>
          <a:xfrm>
            <a:off x="457200" y="-27385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Rodzaj zastosowanej klauzuli społecznej – szczegóły zamówień</a:t>
            </a:r>
            <a:br>
              <a:rPr lang="pl-PL" sz="2000" b="1" dirty="0" smtClean="0"/>
            </a:br>
            <a:r>
              <a:rPr lang="pl-PL" sz="2000" b="1" dirty="0" smtClean="0"/>
              <a:t>--------------- Informacje za rok </a:t>
            </a:r>
            <a:r>
              <a:rPr lang="pl-PL" sz="2400" b="1" dirty="0" smtClean="0">
                <a:solidFill>
                  <a:srgbClr val="FF0000"/>
                </a:solidFill>
              </a:rPr>
              <a:t>2016</a:t>
            </a:r>
            <a:r>
              <a:rPr lang="pl-PL" sz="2400" b="1" dirty="0" smtClean="0"/>
              <a:t> </a:t>
            </a:r>
            <a:r>
              <a:rPr lang="pl-PL" sz="2000" b="1" dirty="0" smtClean="0"/>
              <a:t>---------------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3363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z jednej strony 5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Tytuł 3"/>
          <p:cNvSpPr txBox="1">
            <a:spLocks/>
          </p:cNvSpPr>
          <p:nvPr/>
        </p:nvSpPr>
        <p:spPr>
          <a:xfrm>
            <a:off x="457200" y="-27385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Liczba samorządów stosujących klauzule społeczne</a:t>
            </a:r>
            <a:br>
              <a:rPr lang="pl-PL" sz="2000" b="1" dirty="0" smtClean="0"/>
            </a:br>
            <a:r>
              <a:rPr lang="pl-PL" sz="2000" b="1" dirty="0" smtClean="0"/>
              <a:t>--------------- Porównanie informacji za rok </a:t>
            </a:r>
            <a:r>
              <a:rPr lang="pl-PL" sz="2400" b="1" dirty="0" smtClean="0">
                <a:solidFill>
                  <a:srgbClr val="7030A0"/>
                </a:solidFill>
              </a:rPr>
              <a:t>2015</a:t>
            </a:r>
            <a:r>
              <a:rPr lang="pl-PL" sz="2400" b="1" dirty="0" smtClean="0"/>
              <a:t> </a:t>
            </a:r>
            <a:r>
              <a:rPr lang="pl-PL" sz="2000" b="1" dirty="0" smtClean="0"/>
              <a:t>i </a:t>
            </a:r>
            <a:r>
              <a:rPr lang="pl-PL" sz="2400" b="1" dirty="0" smtClean="0">
                <a:solidFill>
                  <a:srgbClr val="FF0000"/>
                </a:solidFill>
              </a:rPr>
              <a:t>2016</a:t>
            </a:r>
            <a:r>
              <a:rPr lang="pl-PL" sz="2400" b="1" dirty="0" smtClean="0"/>
              <a:t> </a:t>
            </a:r>
            <a:r>
              <a:rPr lang="pl-PL" sz="2000" b="1" dirty="0" smtClean="0"/>
              <a:t>--------------- </a:t>
            </a:r>
            <a:endParaRPr lang="pl-PL" sz="20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56435"/>
              </p:ext>
            </p:extLst>
          </p:nvPr>
        </p:nvGraphicFramePr>
        <p:xfrm>
          <a:off x="431540" y="1628800"/>
          <a:ext cx="8280919" cy="42435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8141"/>
                <a:gridCol w="1670102"/>
                <a:gridCol w="1461338"/>
                <a:gridCol w="1461338"/>
              </a:tblGrid>
              <a:tr h="497791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Zmiana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84427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</a:t>
                      </a:r>
                      <a:r>
                        <a:rPr lang="pl-PL" dirty="0" err="1" smtClean="0"/>
                        <a:t>zastrzeżeniowa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300%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035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zatrudnieniowa *</a:t>
                      </a:r>
                      <a:endParaRPr lang="pl-PL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125%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792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dodatkowa  punktacja uwzględniająca społ. kryterium oceny</a:t>
                      </a:r>
                      <a:endParaRPr lang="pl-PL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600</a:t>
                      </a:r>
                      <a:r>
                        <a:rPr lang="pl-PL" dirty="0" smtClean="0"/>
                        <a:t>%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5920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art. </a:t>
                      </a:r>
                      <a:r>
                        <a:rPr lang="pl-PL" dirty="0" err="1" smtClean="0"/>
                        <a:t>15a</a:t>
                      </a:r>
                      <a:r>
                        <a:rPr lang="pl-PL" dirty="0" smtClean="0"/>
                        <a:t> ust. o sp. socj.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0%</a:t>
                      </a:r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59201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* Od połowy 2016 r. klauzula</a:t>
                      </a:r>
                      <a:r>
                        <a:rPr lang="pl-PL" baseline="0" dirty="0" smtClean="0"/>
                        <a:t> zatrudnieniowa stała się obowiązkiem – zmiana Prawa zamówień publicznych.</a:t>
                      </a:r>
                      <a:endParaRPr lang="pl-PL" dirty="0" smtClean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65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rogami zaokrąglonymi z jednej strony 7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39555"/>
              </p:ext>
            </p:extLst>
          </p:nvPr>
        </p:nvGraphicFramePr>
        <p:xfrm>
          <a:off x="179512" y="1268760"/>
          <a:ext cx="8712968" cy="52449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88137"/>
                <a:gridCol w="767710"/>
                <a:gridCol w="767710"/>
                <a:gridCol w="690939"/>
                <a:gridCol w="498472"/>
              </a:tblGrid>
              <a:tr h="407888">
                <a:tc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err="1" smtClean="0">
                          <a:solidFill>
                            <a:schemeClr val="tx1"/>
                          </a:solidFill>
                        </a:rPr>
                        <a:t>MP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9926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pl-PL" sz="1400" dirty="0" smtClean="0"/>
                        <a:t>1. zwiększenie wiedzy na temat stosowania klauzul społecznych poprzez możliwość udziału w spotkaniach z ekspertami, szkoleniach, seminariach,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201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9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2. możliwość korzystania z porad prawnych, konsultacji, interpretacji prawnych na temat klauzul społecznych przygotowywanych przez wyspecjalizowaną jednostkę,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134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9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3. uproszczenie procedur związanych ze stosowaniem klauzul społecznych,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125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9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4. dostępność do katalogu usług i produktów oferowanych przez podmioty ekonomii społecznej,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75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69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5. wypracowanie  uregulowań dotyczących stosowania klauzul społecznych w wewnętrznych regulaminach i procedurach samorządu,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68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13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6. większa aktywność i zaangażowanie PES w zdobywanie zleceń poprzez udział w procedurach, w których są stosowane klauzule społeczne,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28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31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04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7. przyjęcie uchwały zobowiązujące samorząd i jego jednostki do stosowania klauzul i uwzględniania aspektów społecznych w zamówieniach publicznych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29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078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dirty="0" smtClean="0"/>
                        <a:t>8. inne, jakie? 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4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ytuł 3"/>
          <p:cNvSpPr txBox="1">
            <a:spLocks/>
          </p:cNvSpPr>
          <p:nvPr/>
        </p:nvSpPr>
        <p:spPr>
          <a:xfrm>
            <a:off x="457200" y="-27385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Co </a:t>
            </a:r>
            <a:r>
              <a:rPr lang="pl-PL" sz="2000" b="1" dirty="0"/>
              <a:t>Państwa zdaniem przyczyniłoby się do powszechnego stosowania przez samorządy klauzul społecznych w zamówieniach publicznych?</a:t>
            </a:r>
          </a:p>
        </p:txBody>
      </p:sp>
    </p:spTree>
    <p:extLst>
      <p:ext uri="{BB962C8B-B14F-4D97-AF65-F5344CB8AC3E}">
        <p14:creationId xmlns:p14="http://schemas.microsoft.com/office/powerpoint/2010/main" val="42721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rogami zaokrąglonymi z jednej strony 7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85135"/>
              </p:ext>
            </p:extLst>
          </p:nvPr>
        </p:nvGraphicFramePr>
        <p:xfrm>
          <a:off x="539552" y="1543006"/>
          <a:ext cx="8064896" cy="433426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064896"/>
              </a:tblGrid>
              <a:tr h="805874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itchFamily="34" charset="0"/>
                        <a:buChar char="•"/>
                      </a:pPr>
                      <a:r>
                        <a:rPr lang="pl-PL" sz="2000" u="none" strike="noStrike" kern="1200" dirty="0" smtClean="0">
                          <a:effectLst/>
                        </a:rPr>
                        <a:t>Nowelizacja </a:t>
                      </a:r>
                      <a:r>
                        <a:rPr lang="pl-PL" sz="2000" u="none" strike="noStrike" kern="1200" dirty="0">
                          <a:effectLst/>
                        </a:rPr>
                        <a:t>ustawy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Pzp</a:t>
                      </a:r>
                      <a:r>
                        <a:rPr lang="pl-PL" sz="2000" u="none" strike="noStrike" kern="1200" dirty="0">
                          <a:effectLst/>
                        </a:rPr>
                        <a:t>, wprowadzająca zapisy dot. klauzul społ. (</a:t>
                      </a:r>
                      <a:r>
                        <a:rPr lang="pl-PL" sz="2000" u="none" strike="noStrike" kern="1200" dirty="0" err="1">
                          <a:effectLst/>
                        </a:rPr>
                        <a:t>art.29</a:t>
                      </a:r>
                      <a:r>
                        <a:rPr lang="pl-PL" sz="2000" u="none" strike="noStrike" kern="1200" dirty="0">
                          <a:effectLst/>
                        </a:rPr>
                        <a:t>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ust.3a</a:t>
                      </a:r>
                      <a:r>
                        <a:rPr lang="pl-PL" sz="2000" u="none" strike="noStrike" kern="1200" dirty="0">
                          <a:effectLst/>
                        </a:rPr>
                        <a:t>, art. 29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ust.4</a:t>
                      </a:r>
                      <a:r>
                        <a:rPr lang="pl-PL" sz="2000" u="none" strike="noStrike" kern="1200" dirty="0">
                          <a:effectLst/>
                        </a:rPr>
                        <a:t>, art. 22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ust.2</a:t>
                      </a:r>
                      <a:r>
                        <a:rPr lang="pl-PL" sz="2000" u="none" strike="noStrike" kern="1200" dirty="0">
                          <a:effectLst/>
                        </a:rPr>
                        <a:t>).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94" marR="4794" marT="4794" marB="0" anchor="b"/>
                </a:tc>
              </a:tr>
              <a:tr h="792088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itchFamily="34" charset="0"/>
                        <a:buChar char="•"/>
                      </a:pPr>
                      <a:r>
                        <a:rPr lang="pl-PL" sz="2000" u="none" strike="noStrike" kern="1200" dirty="0">
                          <a:effectLst/>
                        </a:rPr>
                        <a:t>Rozszerzenie katalogu klauzul społecznych o klauzule umożliwiające zatrudnianie wykonawców lokalnych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94" marR="4794" marT="4794" marB="0" anchor="b"/>
                </a:tc>
              </a:tr>
              <a:tr h="1512168"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itchFamily="34" charset="0"/>
                        <a:buChar char="•"/>
                      </a:pPr>
                      <a:r>
                        <a:rPr lang="pl-PL" sz="2000" u="none" strike="noStrike" kern="1200" dirty="0">
                          <a:effectLst/>
                        </a:rPr>
                        <a:t>Zbyt mało wykonawców spełniałoby warunki dla klauzul społecznych określonych w art.. 29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ust.4</a:t>
                      </a:r>
                      <a:r>
                        <a:rPr lang="pl-PL" sz="2000" u="none" strike="noStrike" kern="1200" dirty="0">
                          <a:effectLst/>
                        </a:rPr>
                        <a:t> ustawy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PZ</a:t>
                      </a:r>
                      <a:r>
                        <a:rPr lang="pl-PL" sz="2000" u="none" strike="noStrike" kern="1200" dirty="0">
                          <a:effectLst/>
                        </a:rPr>
                        <a:t>, zastosowanie klauzul </a:t>
                      </a:r>
                      <a:r>
                        <a:rPr lang="pl-PL" sz="2000" u="none" strike="noStrike" kern="1200" dirty="0" err="1">
                          <a:effectLst/>
                        </a:rPr>
                        <a:t>społ</a:t>
                      </a:r>
                      <a:r>
                        <a:rPr lang="pl-PL" sz="2000" u="none" strike="noStrike" kern="1200" dirty="0">
                          <a:effectLst/>
                        </a:rPr>
                        <a:t> ograniczyłoby rynek wykonawców w wyniku czego ceny ofertowe byłyby znacznie wyższe.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94" marR="4794" marT="4794" marB="0" anchor="b"/>
                </a:tc>
              </a:tr>
              <a:tr h="1224136">
                <a:tc>
                  <a:txBody>
                    <a:bodyPr/>
                    <a:lstStyle/>
                    <a:p>
                      <a:pPr marL="342900" indent="-342900" algn="l" fontAlgn="ctr">
                        <a:buFont typeface="Arial" pitchFamily="34" charset="0"/>
                        <a:buChar char="•"/>
                      </a:pPr>
                      <a:r>
                        <a:rPr lang="pl-PL" sz="2000" u="none" strike="noStrike" kern="1200" dirty="0">
                          <a:effectLst/>
                        </a:rPr>
                        <a:t>Nowelizacja przepisów w zakresie zwiększenia możliwości kontroli zamawiającego (możliwość przetwarzania i gromadzenia wrażliwych danych osobowych osób wskazanych w ramach aspektów społecznych).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94" marR="4794" marT="4794" marB="0" anchor="ctr"/>
                </a:tc>
              </a:tr>
            </a:tbl>
          </a:graphicData>
        </a:graphic>
      </p:graphicFrame>
      <p:sp>
        <p:nvSpPr>
          <p:cNvPr id="7" name="Tytuł 3"/>
          <p:cNvSpPr txBox="1">
            <a:spLocks/>
          </p:cNvSpPr>
          <p:nvPr/>
        </p:nvSpPr>
        <p:spPr>
          <a:xfrm>
            <a:off x="457200" y="-27385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Co </a:t>
            </a:r>
            <a:r>
              <a:rPr lang="pl-PL" sz="2000" b="1" dirty="0"/>
              <a:t>Państwa zdaniem przyczyniłoby się do powszechnego stosowania przez samorządy klauzul społecznych w zamówieniach publicznych</a:t>
            </a:r>
            <a:r>
              <a:rPr lang="pl-PL" sz="2000" b="1" dirty="0" smtClean="0"/>
              <a:t>?</a:t>
            </a:r>
          </a:p>
          <a:p>
            <a:r>
              <a:rPr lang="pl-PL" sz="2000" b="1" i="1" dirty="0" smtClean="0">
                <a:solidFill>
                  <a:srgbClr val="0070C0"/>
                </a:solidFill>
              </a:rPr>
              <a:t>Inne – jakie? ………………………………</a:t>
            </a:r>
            <a:endParaRPr lang="pl-PL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4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rogami zaokrąglonymi z jednej strony 7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85577"/>
            <a:ext cx="5075771" cy="3627599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Wstępne informacje o badaniu</a:t>
            </a:r>
            <a:endParaRPr lang="pl-PL" sz="2000" b="1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79301"/>
            <a:ext cx="2909838" cy="4021907"/>
          </a:xfrm>
          <a:ln w="38100">
            <a:solidFill>
              <a:schemeClr val="bg1">
                <a:lumMod val="65000"/>
              </a:schemeClr>
            </a:solidFill>
          </a:ln>
        </p:spPr>
      </p:pic>
      <p:sp>
        <p:nvSpPr>
          <p:cNvPr id="11" name="Symbol zastępczy zawartości 4"/>
          <p:cNvSpPr txBox="1">
            <a:spLocks/>
          </p:cNvSpPr>
          <p:nvPr/>
        </p:nvSpPr>
        <p:spPr>
          <a:xfrm>
            <a:off x="446856" y="55172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dirty="0" smtClean="0"/>
              <a:t>Poczta tradycyjna i e-mailowa do wszystkich JST w woj. mazowieckim + możliwość pobrania formularza ze strony www</a:t>
            </a:r>
          </a:p>
        </p:txBody>
      </p:sp>
    </p:spTree>
    <p:extLst>
      <p:ext uri="{BB962C8B-B14F-4D97-AF65-F5344CB8AC3E}">
        <p14:creationId xmlns:p14="http://schemas.microsoft.com/office/powerpoint/2010/main" val="30576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rogami zaokrąglonymi z jednej strony 7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Próba badawcza oraz zwrotność ankiet</a:t>
            </a:r>
            <a:endParaRPr lang="pl-PL" sz="20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243 / 314 gmin – 71,2%</a:t>
            </a:r>
          </a:p>
          <a:p>
            <a:r>
              <a:rPr lang="pl-PL" dirty="0" smtClean="0"/>
              <a:t>34 /37 powiatów – 91,9%</a:t>
            </a:r>
          </a:p>
          <a:p>
            <a:r>
              <a:rPr lang="pl-PL" dirty="0" smtClean="0"/>
              <a:t>5/5 miast na prawach powiatu – 100%</a:t>
            </a:r>
          </a:p>
          <a:p>
            <a:pPr lvl="1"/>
            <a:r>
              <a:rPr lang="pl-PL" dirty="0" smtClean="0"/>
              <a:t>Ostrołęka, Płock, Radom, Siedlce</a:t>
            </a:r>
          </a:p>
          <a:p>
            <a:pPr lvl="1"/>
            <a:r>
              <a:rPr lang="pl-PL" dirty="0" smtClean="0"/>
              <a:t>Warszawa – ankieta zbiorcza za wszystkie dzielnice (18)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96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z jednej strony 6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85533"/>
              </p:ext>
            </p:extLst>
          </p:nvPr>
        </p:nvGraphicFramePr>
        <p:xfrm>
          <a:off x="251520" y="1374296"/>
          <a:ext cx="8568952" cy="47170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70339"/>
                <a:gridCol w="1628101"/>
                <a:gridCol w="1542411"/>
                <a:gridCol w="1628101"/>
              </a:tblGrid>
              <a:tr h="46018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Gminy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Powiaty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Miasta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na prawach powiatu *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22818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Uchwała samorządu w zakresie stosowania klauzul społecznych</a:t>
                      </a:r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(20%)</a:t>
                      </a:r>
                      <a:endParaRPr lang="pl-PL" dirty="0"/>
                    </a:p>
                  </a:txBody>
                  <a:tcPr anchor="ctr"/>
                </a:tc>
              </a:tr>
              <a:tr h="1535715">
                <a:tc>
                  <a:txBody>
                    <a:bodyPr/>
                    <a:lstStyle/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Zapis dotyczący stosowania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klauzul społecznych w Regulaminie zamówień publicznych o wartości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przekraczającej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kwoty 30 000 Euro</a:t>
                      </a:r>
                      <a:endParaRPr lang="pl-PL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(1%)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 (3%)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(40%)</a:t>
                      </a:r>
                      <a:endParaRPr lang="pl-PL" dirty="0"/>
                    </a:p>
                  </a:txBody>
                  <a:tcPr anchor="ctr"/>
                </a:tc>
              </a:tr>
              <a:tr h="1626872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Zapis dotyczący stosowania klauzul społecznych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 Regulaminie zamówień publicznych o wartości 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przekraczającej 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kwotę 30 000 Euro</a:t>
                      </a:r>
                      <a:endParaRPr lang="pl-PL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 (2%)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 (40%)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ytuł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r>
              <a:rPr lang="pl-PL" sz="2000" b="1" dirty="0"/>
              <a:t>Informacje dotyczące uchwał / regulaminów / zarządzeń w zakresie stosowania klauzul </a:t>
            </a:r>
            <a:r>
              <a:rPr lang="pl-PL" sz="2000" b="1" dirty="0" smtClean="0"/>
              <a:t>społecznych</a:t>
            </a:r>
            <a:endParaRPr lang="pl-PL" sz="20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51520" y="617897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* Płock, Radom, Ostrołęka, Siedlce, Warszawa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3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z jednej strony 6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/>
              <a:t/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8" name="Tytuł 3"/>
          <p:cNvSpPr txBox="1">
            <a:spLocks/>
          </p:cNvSpPr>
          <p:nvPr/>
        </p:nvSpPr>
        <p:spPr>
          <a:xfrm>
            <a:off x="457200" y="4462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smtClean="0"/>
              <a:t>Informacje dotyczące uchwał / regulaminów / zarządzeń w zakresie stosowania klauzul społecznych</a:t>
            </a:r>
            <a:endParaRPr lang="pl-PL" sz="2000" b="1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97595"/>
              </p:ext>
            </p:extLst>
          </p:nvPr>
        </p:nvGraphicFramePr>
        <p:xfrm>
          <a:off x="251519" y="1186180"/>
          <a:ext cx="8435280" cy="54357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1760"/>
                <a:gridCol w="2811760"/>
                <a:gridCol w="2811760"/>
              </a:tblGrid>
              <a:tr h="681742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ysClr val="windowText" lastClr="000000"/>
                          </a:solidFill>
                        </a:rPr>
                        <a:t>Uchwała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Regulamin &lt; 30 tys. euro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Regulamin &gt;</a:t>
                      </a:r>
                      <a:r>
                        <a:rPr lang="pl-PL" baseline="0" dirty="0" smtClean="0">
                          <a:solidFill>
                            <a:sysClr val="windowText" lastClr="000000"/>
                          </a:solidFill>
                        </a:rPr>
                        <a:t> 30 tys. euro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81742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Warszawa</a:t>
                      </a:r>
                      <a:endParaRPr lang="pl-P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1. Kazanów (pow. zwoleński)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1. Kazanów (pow. zwoleński)</a:t>
                      </a:r>
                      <a:endParaRPr lang="pl-PL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174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2. Łąck (pow. płocki)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2. Łąck (pow. płocki)</a:t>
                      </a:r>
                      <a:endParaRPr lang="pl-PL" dirty="0" smtClean="0"/>
                    </a:p>
                  </a:txBody>
                  <a:tcPr/>
                </a:tc>
              </a:tr>
              <a:tr h="68174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3. Radom (pow. radomski)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0" dirty="0" smtClean="0"/>
                        <a:t>3. Radom (pow. radomski)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174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dirty="0" smtClean="0"/>
                        <a:t>4. Powiat makowski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4. Stanisławów (miński)</a:t>
                      </a:r>
                      <a:endParaRPr lang="pl-PL" dirty="0"/>
                    </a:p>
                  </a:txBody>
                  <a:tcPr/>
                </a:tc>
              </a:tr>
              <a:tr h="68174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5. Warszawa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5. Legionowo (legionowski)</a:t>
                      </a:r>
                      <a:endParaRPr lang="pl-PL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726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6. Łomianki</a:t>
                      </a:r>
                      <a:r>
                        <a:rPr lang="pl-PL" baseline="0" dirty="0" smtClean="0"/>
                        <a:t> (warszawski zachodni)</a:t>
                      </a:r>
                      <a:endParaRPr lang="pl-PL" dirty="0"/>
                    </a:p>
                  </a:txBody>
                  <a:tcPr/>
                </a:tc>
              </a:tr>
              <a:tr h="67264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7. Warszawa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0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z jednej strony 6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-27385"/>
            <a:ext cx="8229600" cy="1008113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Rodzaj oraz ilość postępowań z zastosowaną klauzulą społeczną</a:t>
            </a:r>
            <a:br>
              <a:rPr lang="pl-PL" sz="2000" b="1" dirty="0" smtClean="0"/>
            </a:br>
            <a:endParaRPr lang="pl-PL" sz="20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4595"/>
              </p:ext>
            </p:extLst>
          </p:nvPr>
        </p:nvGraphicFramePr>
        <p:xfrm>
          <a:off x="323528" y="1412776"/>
          <a:ext cx="8496944" cy="35226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40360"/>
                <a:gridCol w="1512168"/>
                <a:gridCol w="1440160"/>
                <a:gridCol w="1512168"/>
                <a:gridCol w="792088"/>
              </a:tblGrid>
              <a:tr h="496826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zastosowanej klauzuli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gminach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powiatach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miastach  na pr.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pow.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3294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</a:t>
                      </a:r>
                      <a:r>
                        <a:rPr lang="pl-PL" dirty="0" err="1" smtClean="0"/>
                        <a:t>zastrzeżeniowa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810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zatrudnieniowa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dodatkowa  punktacja uwzględniająca społ. kryterium oceny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344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art. </a:t>
                      </a:r>
                      <a:r>
                        <a:rPr lang="pl-PL" dirty="0" err="1" smtClean="0"/>
                        <a:t>15a</a:t>
                      </a:r>
                      <a:r>
                        <a:rPr lang="pl-PL" dirty="0" smtClean="0"/>
                        <a:t> ust. o sp. socj.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2304042" y="4869160"/>
            <a:ext cx="4501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Realizacja zamówienia publicznego przez PES: </a:t>
            </a:r>
            <a:br>
              <a:rPr lang="pl-PL" dirty="0" smtClean="0"/>
            </a:br>
            <a:r>
              <a:rPr lang="pl-PL" dirty="0" smtClean="0"/>
              <a:t>1 x NGO, 1 x </a:t>
            </a:r>
            <a:r>
              <a:rPr lang="pl-PL" dirty="0" err="1" smtClean="0"/>
              <a:t>ZAZ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763688" y="980728"/>
            <a:ext cx="55489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--------------- Informacje za rok </a:t>
            </a:r>
            <a:r>
              <a:rPr lang="pl-PL" sz="2000" b="1" dirty="0">
                <a:solidFill>
                  <a:srgbClr val="7030A0"/>
                </a:solidFill>
              </a:rPr>
              <a:t>2015 </a:t>
            </a:r>
            <a:r>
              <a:rPr lang="pl-PL" b="1" dirty="0">
                <a:solidFill>
                  <a:srgbClr val="7030A0"/>
                </a:solidFill>
              </a:rPr>
              <a:t>--------------- </a:t>
            </a:r>
            <a:endParaRPr lang="pl-P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z jednej strony 6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457200" y="-27385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Rodzaj zastosowanej klauzuli społecznej –  szczegóły zamówienia</a:t>
            </a:r>
            <a:br>
              <a:rPr lang="pl-PL" sz="2000" b="1" dirty="0" smtClean="0"/>
            </a:br>
            <a:r>
              <a:rPr lang="pl-PL" sz="2000" b="1" dirty="0" smtClean="0"/>
              <a:t>--------------- Informacje za rok </a:t>
            </a:r>
            <a:r>
              <a:rPr lang="pl-PL" sz="2400" b="1" dirty="0" smtClean="0">
                <a:solidFill>
                  <a:srgbClr val="7030A0"/>
                </a:solidFill>
              </a:rPr>
              <a:t>2015</a:t>
            </a:r>
            <a:r>
              <a:rPr lang="pl-PL" sz="2400" b="1" dirty="0" smtClean="0"/>
              <a:t> </a:t>
            </a:r>
            <a:r>
              <a:rPr lang="pl-PL" sz="2000" b="1" dirty="0" smtClean="0"/>
              <a:t>--------------- </a:t>
            </a:r>
            <a:endParaRPr lang="pl-PL" sz="2000" b="1" dirty="0"/>
          </a:p>
        </p:txBody>
      </p:sp>
      <p:sp>
        <p:nvSpPr>
          <p:cNvPr id="10" name="Prostokąt 9"/>
          <p:cNvSpPr/>
          <p:nvPr/>
        </p:nvSpPr>
        <p:spPr>
          <a:xfrm>
            <a:off x="2877973" y="4509120"/>
            <a:ext cx="3422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aseline="0" dirty="0" smtClean="0"/>
              <a:t>11 postępowań w 4 samorządach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51283"/>
              </p:ext>
            </p:extLst>
          </p:nvPr>
        </p:nvGraphicFramePr>
        <p:xfrm>
          <a:off x="678396" y="1191062"/>
          <a:ext cx="7787208" cy="303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36"/>
                <a:gridCol w="2595736"/>
                <a:gridCol w="2595736"/>
              </a:tblGrid>
              <a:tr h="2271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klauzula „</a:t>
                      </a:r>
                      <a:r>
                        <a:rPr lang="pl-PL" sz="18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zastrzeżeniowa</a:t>
                      </a:r>
                      <a:r>
                        <a:rPr lang="pl-PL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endParaRPr lang="pl-PL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710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postępowań [2]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2710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400" u="none" strike="noStrike" dirty="0" smtClean="0">
                          <a:effectLst/>
                        </a:rPr>
                        <a:t>Warszawa</a:t>
                      </a:r>
                      <a:endParaRPr lang="pl-P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u="none" strike="noStrike" dirty="0" smtClean="0">
                          <a:effectLst/>
                        </a:rPr>
                        <a:t>Warszawa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klauzula zatrudnieniowa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710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postępowań[9]</a:t>
                      </a:r>
                      <a:endParaRPr lang="pl-PL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304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>
                        <a:buAutoNum type="arabicPeriod"/>
                      </a:pPr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Baboszewo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płoński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85725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Borowe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garwoliński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962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Słupno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płocki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7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 smtClean="0">
                          <a:effectLst/>
                        </a:rPr>
                        <a:t>4. Warszawa</a:t>
                      </a:r>
                      <a:endParaRPr lang="pl-P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u="none" strike="noStrike" dirty="0" smtClean="0">
                          <a:effectLst/>
                        </a:rPr>
                        <a:t>Warszawa</a:t>
                      </a:r>
                      <a:endParaRPr lang="pl-PL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2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rogami zaokrąglonymi z jednej strony 4"/>
          <p:cNvSpPr/>
          <p:nvPr/>
        </p:nvSpPr>
        <p:spPr>
          <a:xfrm rot="10800000">
            <a:off x="0" y="-27383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81149"/>
              </p:ext>
            </p:extLst>
          </p:nvPr>
        </p:nvGraphicFramePr>
        <p:xfrm>
          <a:off x="251520" y="1268760"/>
          <a:ext cx="8496944" cy="37953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71395"/>
                <a:gridCol w="1509125"/>
                <a:gridCol w="1512168"/>
                <a:gridCol w="1368152"/>
                <a:gridCol w="936104"/>
              </a:tblGrid>
              <a:tr h="496826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gminach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powiatach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Ilość postępowań w gminach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3294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</a:t>
                      </a:r>
                      <a:r>
                        <a:rPr lang="pl-PL" dirty="0" err="1" smtClean="0"/>
                        <a:t>zastrzeżeniowa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 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l-PL" dirty="0" smtClean="0"/>
                        <a:t>klauzula zatrudnieniowa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dodatkowa  punktacja uwzględniająca społ. kryterium oceny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53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art. </a:t>
                      </a:r>
                      <a:r>
                        <a:rPr lang="pl-PL" dirty="0" err="1" smtClean="0"/>
                        <a:t>15a</a:t>
                      </a:r>
                      <a:r>
                        <a:rPr lang="pl-PL" dirty="0" smtClean="0"/>
                        <a:t> ust. o sp. socj.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457200" y="-27385"/>
            <a:ext cx="8229600" cy="1008113"/>
          </a:xfrm>
        </p:spPr>
        <p:txBody>
          <a:bodyPr>
            <a:noAutofit/>
          </a:bodyPr>
          <a:lstStyle/>
          <a:p>
            <a:r>
              <a:rPr lang="pl-PL" sz="2000" b="1" dirty="0" smtClean="0"/>
              <a:t>Rodzaj oraz ilość postępowań z zastosowaną klauzulą społeczną  </a:t>
            </a:r>
            <a:br>
              <a:rPr lang="pl-PL" sz="2000" b="1" dirty="0" smtClean="0"/>
            </a:br>
            <a:r>
              <a:rPr lang="pl-PL" sz="2000" b="1" dirty="0" smtClean="0"/>
              <a:t>--------------- </a:t>
            </a:r>
            <a:r>
              <a:rPr lang="pl-PL" sz="2000" b="1" dirty="0"/>
              <a:t>Informacje za rok </a:t>
            </a:r>
            <a:r>
              <a:rPr lang="pl-PL" sz="2400" b="1" dirty="0" smtClean="0">
                <a:solidFill>
                  <a:srgbClr val="FF0000"/>
                </a:solidFill>
              </a:rPr>
              <a:t>2016</a:t>
            </a:r>
            <a:r>
              <a:rPr lang="pl-PL" sz="2000" b="1" dirty="0" smtClean="0"/>
              <a:t> --------------- </a:t>
            </a:r>
            <a:endParaRPr lang="pl-PL" sz="20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321159" y="5301208"/>
            <a:ext cx="4501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Realizacja zamówienia publicznego przez PES: </a:t>
            </a:r>
            <a:endParaRPr lang="pl-PL" dirty="0"/>
          </a:p>
          <a:p>
            <a:pPr algn="ctr"/>
            <a:r>
              <a:rPr lang="pl-PL" dirty="0" smtClean="0"/>
              <a:t>4 x </a:t>
            </a:r>
            <a:r>
              <a:rPr lang="it-IT" dirty="0" smtClean="0"/>
              <a:t>NGO </a:t>
            </a:r>
            <a:r>
              <a:rPr lang="pl-PL" dirty="0" smtClean="0"/>
              <a:t>, 2 x </a:t>
            </a:r>
            <a:r>
              <a:rPr lang="it-IT" dirty="0" smtClean="0"/>
              <a:t>Sp</a:t>
            </a:r>
            <a:r>
              <a:rPr lang="it-IT" dirty="0"/>
              <a:t>. </a:t>
            </a:r>
            <a:r>
              <a:rPr lang="it-IT" dirty="0" smtClean="0"/>
              <a:t>S</a:t>
            </a:r>
            <a:r>
              <a:rPr lang="pl-PL" dirty="0" err="1" smtClean="0"/>
              <a:t>ocj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34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 rogami zaokrąglonymi z jednej strony 5"/>
          <p:cNvSpPr/>
          <p:nvPr/>
        </p:nvSpPr>
        <p:spPr>
          <a:xfrm rot="10800000">
            <a:off x="0" y="-27384"/>
            <a:ext cx="9144000" cy="9361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Tytuł 3"/>
          <p:cNvSpPr txBox="1">
            <a:spLocks/>
          </p:cNvSpPr>
          <p:nvPr/>
        </p:nvSpPr>
        <p:spPr>
          <a:xfrm>
            <a:off x="457200" y="-171400"/>
            <a:ext cx="8229600" cy="1008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/>
              <a:t>Rodzaj zastosowanej klauzuli społecznej – szczegóły zamówień – 2016 r.</a:t>
            </a:r>
            <a:br>
              <a:rPr lang="pl-PL" sz="2000" b="1" dirty="0" smtClean="0"/>
            </a:br>
            <a:endParaRPr lang="pl-PL" sz="2000" b="1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42300"/>
              </p:ext>
            </p:extLst>
          </p:nvPr>
        </p:nvGraphicFramePr>
        <p:xfrm>
          <a:off x="683568" y="404664"/>
          <a:ext cx="7787208" cy="615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36"/>
                <a:gridCol w="2595736"/>
                <a:gridCol w="2595736"/>
              </a:tblGrid>
              <a:tr h="2271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klauzula „</a:t>
                      </a:r>
                      <a:r>
                        <a:rPr lang="pl-PL" sz="16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zastrzeżeniowa</a:t>
                      </a:r>
                      <a:r>
                        <a:rPr lang="pl-PL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endParaRPr lang="pl-PL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710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postępowań [5]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7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400" u="none" strike="noStrike" dirty="0" smtClean="0">
                          <a:effectLst/>
                        </a:rPr>
                        <a:t> Kluczbork</a:t>
                      </a:r>
                      <a:endParaRPr lang="pl-P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u="none" strike="noStrike" dirty="0" smtClean="0">
                          <a:effectLst/>
                        </a:rPr>
                        <a:t>żuromiński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1</a:t>
                      </a:r>
                      <a:endParaRPr lang="pl-PL" sz="1400" dirty="0"/>
                    </a:p>
                  </a:txBody>
                  <a:tcPr/>
                </a:tc>
              </a:tr>
              <a:tr h="135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dirty="0" smtClean="0">
                          <a:effectLst/>
                        </a:rPr>
                        <a:t>2. Stara Biała</a:t>
                      </a:r>
                      <a:endParaRPr lang="pl-PL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u="none" strike="noStrike" dirty="0" smtClean="0">
                          <a:effectLst/>
                        </a:rPr>
                        <a:t>płocki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</a:tr>
              <a:tr h="118472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Warszawa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Warszawa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2</a:t>
                      </a:r>
                      <a:endParaRPr lang="pl-PL" sz="1400" dirty="0"/>
                    </a:p>
                  </a:txBody>
                  <a:tcPr/>
                </a:tc>
              </a:tr>
              <a:tr h="227102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klauzula zatrudnieniowa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22710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postępowań[80]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7102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pl-PL" sz="1400" u="none" strike="noStrike" dirty="0" smtClean="0">
                          <a:effectLst/>
                        </a:rPr>
                        <a:t>1. Dobre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miński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2. Kluczbork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żuromiński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3. Miastków </a:t>
                      </a:r>
                      <a:r>
                        <a:rPr lang="pl-PL" sz="1400" u="none" strike="noStrike" dirty="0">
                          <a:effectLst/>
                        </a:rPr>
                        <a:t>Kościelny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garwoliński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4. Mochowo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sierpecki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5. Nadarzyn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pruszkowski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6. Potworów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przysuski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7. Prażmów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piaseczyński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8. Rzekuń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ostrołęcki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Warszawa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Warszawa</a:t>
                      </a:r>
                      <a:endParaRPr lang="pl-PL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dodatkowa  punktacja uwzględniająca społ. kryterium oceny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710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Gmina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Powiat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postępowań [</a:t>
                      </a:r>
                      <a:r>
                        <a:rPr lang="pl-PL" sz="1400" dirty="0" smtClean="0"/>
                        <a:t>20]</a:t>
                      </a:r>
                      <a:endParaRPr lang="pl-PL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1. Solec </a:t>
                      </a:r>
                      <a:r>
                        <a:rPr lang="pl-PL" sz="1400" u="none" strike="noStrike" dirty="0">
                          <a:effectLst/>
                        </a:rPr>
                        <a:t>n. Wisłą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lipski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2. Zakrzew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radomski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3. Ciechanów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ciechanowski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4. Pruszków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pruszkowski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5. Radom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radomski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  <a:tr h="22710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effectLst/>
                        </a:rPr>
                        <a:t>6. Żuromin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żuromiński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172" marR="6172" marT="61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2" marR="6172" marT="617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1204</Words>
  <Application>Microsoft Office PowerPoint</Application>
  <PresentationFormat>Pokaz na ekranie (4:3)</PresentationFormat>
  <Paragraphs>319</Paragraphs>
  <Slides>13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Badanie dotyczące zamówień  z zastosowaniem klauzul społecznych realizowanych przez gminę / miasto / powiat w roku 2015 i 2016 </vt:lpstr>
      <vt:lpstr>Wstępne informacje o badaniu</vt:lpstr>
      <vt:lpstr>Próba badawcza oraz zwrotność ankiet</vt:lpstr>
      <vt:lpstr>Informacje dotyczące uchwał / regulaminów / zarządzeń w zakresie stosowania klauzul społecznych</vt:lpstr>
      <vt:lpstr> </vt:lpstr>
      <vt:lpstr>Rodzaj oraz ilość postępowań z zastosowaną klauzulą społeczną </vt:lpstr>
      <vt:lpstr>Prezentacja programu PowerPoint</vt:lpstr>
      <vt:lpstr>Rodzaj oraz ilość postępowań z zastosowaną klauzulą społeczną   --------------- Informacje za rok 2016 ---------------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Pilecki</dc:creator>
  <cp:lastModifiedBy>Krzysztof Pilecki</cp:lastModifiedBy>
  <cp:revision>32</cp:revision>
  <dcterms:created xsi:type="dcterms:W3CDTF">2017-08-28T08:28:28Z</dcterms:created>
  <dcterms:modified xsi:type="dcterms:W3CDTF">2017-09-04T10:37:11Z</dcterms:modified>
</cp:coreProperties>
</file>