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324" r:id="rId3"/>
    <p:sldId id="325" r:id="rId4"/>
    <p:sldId id="259" r:id="rId5"/>
    <p:sldId id="260" r:id="rId6"/>
    <p:sldId id="261" r:id="rId7"/>
    <p:sldId id="262" r:id="rId8"/>
    <p:sldId id="326" r:id="rId9"/>
    <p:sldId id="263" r:id="rId10"/>
    <p:sldId id="264" r:id="rId11"/>
    <p:sldId id="266" r:id="rId12"/>
    <p:sldId id="267" r:id="rId13"/>
    <p:sldId id="268" r:id="rId14"/>
    <p:sldId id="274" r:id="rId15"/>
    <p:sldId id="272" r:id="rId16"/>
    <p:sldId id="323" r:id="rId17"/>
    <p:sldId id="271" r:id="rId18"/>
    <p:sldId id="269" r:id="rId19"/>
    <p:sldId id="270" r:id="rId20"/>
    <p:sldId id="273" r:id="rId21"/>
    <p:sldId id="275" r:id="rId22"/>
    <p:sldId id="277" r:id="rId23"/>
    <p:sldId id="276" r:id="rId24"/>
    <p:sldId id="278" r:id="rId25"/>
    <p:sldId id="279" r:id="rId26"/>
    <p:sldId id="280" r:id="rId27"/>
    <p:sldId id="327" r:id="rId28"/>
    <p:sldId id="328" r:id="rId29"/>
    <p:sldId id="330" r:id="rId30"/>
    <p:sldId id="329" r:id="rId31"/>
    <p:sldId id="331" r:id="rId32"/>
    <p:sldId id="332" r:id="rId33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rzemysław Kozak" userId="1ff2c0a2d71f804d" providerId="LiveId" clId="{02AA9B77-091D-4768-B7AC-5BA793F3FFFA}"/>
    <pc:docChg chg="custSel addSld modSld">
      <pc:chgData name="Przemysław Kozak" userId="1ff2c0a2d71f804d" providerId="LiveId" clId="{02AA9B77-091D-4768-B7AC-5BA793F3FFFA}" dt="2020-09-24T07:41:52.170" v="20" actId="313"/>
      <pc:docMkLst>
        <pc:docMk/>
      </pc:docMkLst>
      <pc:sldChg chg="modSp mod">
        <pc:chgData name="Przemysław Kozak" userId="1ff2c0a2d71f804d" providerId="LiveId" clId="{02AA9B77-091D-4768-B7AC-5BA793F3FFFA}" dt="2020-09-24T07:41:52.170" v="20" actId="313"/>
        <pc:sldMkLst>
          <pc:docMk/>
          <pc:sldMk cId="3674105662" sldId="267"/>
        </pc:sldMkLst>
        <pc:spChg chg="mod">
          <ac:chgData name="Przemysław Kozak" userId="1ff2c0a2d71f804d" providerId="LiveId" clId="{02AA9B77-091D-4768-B7AC-5BA793F3FFFA}" dt="2020-09-24T07:41:52.170" v="20" actId="313"/>
          <ac:spMkLst>
            <pc:docMk/>
            <pc:sldMk cId="3674105662" sldId="267"/>
            <ac:spMk id="3" creationId="{6669F509-DFFF-4F9E-BB8B-3D43AA416E2C}"/>
          </ac:spMkLst>
        </pc:spChg>
      </pc:sldChg>
      <pc:sldChg chg="modSp new mod">
        <pc:chgData name="Przemysław Kozak" userId="1ff2c0a2d71f804d" providerId="LiveId" clId="{02AA9B77-091D-4768-B7AC-5BA793F3FFFA}" dt="2020-09-24T07:41:18.439" v="17" actId="20577"/>
        <pc:sldMkLst>
          <pc:docMk/>
          <pc:sldMk cId="1475130984" sldId="332"/>
        </pc:sldMkLst>
        <pc:spChg chg="mod">
          <ac:chgData name="Przemysław Kozak" userId="1ff2c0a2d71f804d" providerId="LiveId" clId="{02AA9B77-091D-4768-B7AC-5BA793F3FFFA}" dt="2020-09-24T07:41:18.439" v="17" actId="20577"/>
          <ac:spMkLst>
            <pc:docMk/>
            <pc:sldMk cId="1475130984" sldId="332"/>
            <ac:spMk id="2" creationId="{82F11E2E-B406-42C8-B63C-52C7346ED3C2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3FB610F-5E1D-47AE-B08D-A4C4048CEB18}" type="doc">
      <dgm:prSet loTypeId="urn:microsoft.com/office/officeart/2005/8/layout/hProcess9" loCatId="process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pl-PL"/>
        </a:p>
      </dgm:t>
    </dgm:pt>
    <dgm:pt modelId="{9372593C-A2C3-465F-AAD0-28FC81D7FC81}">
      <dgm:prSet phldrT="[Tekst]"/>
      <dgm:spPr/>
      <dgm:t>
        <a:bodyPr/>
        <a:lstStyle/>
        <a:p>
          <a:r>
            <a:rPr lang="pl-PL" dirty="0"/>
            <a:t>I. Aktualne potrzeby mieszkańców w zakresie usług społecznych</a:t>
          </a:r>
        </a:p>
      </dgm:t>
    </dgm:pt>
    <dgm:pt modelId="{F775E4F9-B2A9-4EC8-9C5A-D07B8CB13554}" type="parTrans" cxnId="{1F1BBEDC-C0CA-4BF7-BAE2-545A6833CF54}">
      <dgm:prSet/>
      <dgm:spPr/>
      <dgm:t>
        <a:bodyPr/>
        <a:lstStyle/>
        <a:p>
          <a:endParaRPr lang="pl-PL"/>
        </a:p>
      </dgm:t>
    </dgm:pt>
    <dgm:pt modelId="{C0AB2796-9E17-45BE-A47C-7EE33ED73588}" type="sibTrans" cxnId="{1F1BBEDC-C0CA-4BF7-BAE2-545A6833CF54}">
      <dgm:prSet/>
      <dgm:spPr/>
      <dgm:t>
        <a:bodyPr/>
        <a:lstStyle/>
        <a:p>
          <a:endParaRPr lang="pl-PL"/>
        </a:p>
      </dgm:t>
    </dgm:pt>
    <dgm:pt modelId="{9089148A-3B80-4D16-AD49-A1996F055963}">
      <dgm:prSet phldrT="[Tekst]"/>
      <dgm:spPr/>
      <dgm:t>
        <a:bodyPr/>
        <a:lstStyle/>
        <a:p>
          <a:r>
            <a:rPr lang="pl-PL" dirty="0"/>
            <a:t>V. Podmioty reintegracyjne (m.in. WTZ, ZAZ, KIS, CIS)</a:t>
          </a:r>
        </a:p>
      </dgm:t>
    </dgm:pt>
    <dgm:pt modelId="{07C30D0C-B450-40C6-855A-AF90BCA8747E}" type="parTrans" cxnId="{A5DB805C-709E-41B2-A392-436141B4FDF0}">
      <dgm:prSet/>
      <dgm:spPr/>
      <dgm:t>
        <a:bodyPr/>
        <a:lstStyle/>
        <a:p>
          <a:endParaRPr lang="pl-PL"/>
        </a:p>
      </dgm:t>
    </dgm:pt>
    <dgm:pt modelId="{5101EADB-27DF-460C-BC47-914B8D432B67}" type="sibTrans" cxnId="{A5DB805C-709E-41B2-A392-436141B4FDF0}">
      <dgm:prSet/>
      <dgm:spPr/>
      <dgm:t>
        <a:bodyPr/>
        <a:lstStyle/>
        <a:p>
          <a:endParaRPr lang="pl-PL"/>
        </a:p>
      </dgm:t>
    </dgm:pt>
    <dgm:pt modelId="{7B4C26EA-FDF9-468A-8E26-7CF53894D3C2}">
      <dgm:prSet phldrT="[Tekst]"/>
      <dgm:spPr/>
      <dgm:t>
        <a:bodyPr/>
        <a:lstStyle/>
        <a:p>
          <a:r>
            <a:rPr lang="pl-PL" dirty="0"/>
            <a:t>VI. Przedsiębiorstwa społeczne</a:t>
          </a:r>
        </a:p>
      </dgm:t>
    </dgm:pt>
    <dgm:pt modelId="{05642B17-5EAD-4907-AFE2-F28C65FFD77E}" type="parTrans" cxnId="{EB9CC326-D7CD-447F-BB80-1397BAE46EA4}">
      <dgm:prSet/>
      <dgm:spPr/>
      <dgm:t>
        <a:bodyPr/>
        <a:lstStyle/>
        <a:p>
          <a:endParaRPr lang="pl-PL"/>
        </a:p>
      </dgm:t>
    </dgm:pt>
    <dgm:pt modelId="{1F08C525-4B08-4F08-B0AA-C6198EE209D3}" type="sibTrans" cxnId="{EB9CC326-D7CD-447F-BB80-1397BAE46EA4}">
      <dgm:prSet/>
      <dgm:spPr/>
      <dgm:t>
        <a:bodyPr/>
        <a:lstStyle/>
        <a:p>
          <a:endParaRPr lang="pl-PL"/>
        </a:p>
      </dgm:t>
    </dgm:pt>
    <dgm:pt modelId="{B874AB65-A1D8-4C05-A348-E7B5EA416426}">
      <dgm:prSet/>
      <dgm:spPr/>
      <dgm:t>
        <a:bodyPr/>
        <a:lstStyle/>
        <a:p>
          <a:r>
            <a:rPr lang="pl-PL" dirty="0"/>
            <a:t>III. Aktywnie obywatele, liderzy lokalni</a:t>
          </a:r>
        </a:p>
      </dgm:t>
    </dgm:pt>
    <dgm:pt modelId="{FD870560-0D1D-43C7-ABB2-CA3F7F9EA0FE}" type="parTrans" cxnId="{E79C83D4-C0EF-4B95-AA7D-9FCCE9DFF7CE}">
      <dgm:prSet/>
      <dgm:spPr/>
      <dgm:t>
        <a:bodyPr/>
        <a:lstStyle/>
        <a:p>
          <a:endParaRPr lang="pl-PL"/>
        </a:p>
      </dgm:t>
    </dgm:pt>
    <dgm:pt modelId="{93D9E08B-D916-4B99-89E8-059872873F25}" type="sibTrans" cxnId="{E79C83D4-C0EF-4B95-AA7D-9FCCE9DFF7CE}">
      <dgm:prSet/>
      <dgm:spPr/>
      <dgm:t>
        <a:bodyPr/>
        <a:lstStyle/>
        <a:p>
          <a:endParaRPr lang="pl-PL"/>
        </a:p>
      </dgm:t>
    </dgm:pt>
    <dgm:pt modelId="{941273B3-A406-4641-94EA-78644FA69388}">
      <dgm:prSet/>
      <dgm:spPr/>
      <dgm:t>
        <a:bodyPr/>
        <a:lstStyle/>
        <a:p>
          <a:r>
            <a:rPr lang="pl-PL" dirty="0"/>
            <a:t>IV. Organizacje społeczne (stowarzyszenia, fundacje, inne)</a:t>
          </a:r>
        </a:p>
      </dgm:t>
    </dgm:pt>
    <dgm:pt modelId="{8F563A72-701E-4916-A130-665D60EF3254}" type="parTrans" cxnId="{7A4C4655-E159-4C2B-94BE-C2A7B4511BB2}">
      <dgm:prSet/>
      <dgm:spPr/>
      <dgm:t>
        <a:bodyPr/>
        <a:lstStyle/>
        <a:p>
          <a:endParaRPr lang="pl-PL"/>
        </a:p>
      </dgm:t>
    </dgm:pt>
    <dgm:pt modelId="{94ABC3BC-BC8A-4916-9E82-ED635D7E9949}" type="sibTrans" cxnId="{7A4C4655-E159-4C2B-94BE-C2A7B4511BB2}">
      <dgm:prSet/>
      <dgm:spPr/>
      <dgm:t>
        <a:bodyPr/>
        <a:lstStyle/>
        <a:p>
          <a:endParaRPr lang="pl-PL"/>
        </a:p>
      </dgm:t>
    </dgm:pt>
    <dgm:pt modelId="{958B5CE7-D4E0-4C3C-99C9-B9E590407B9A}">
      <dgm:prSet/>
      <dgm:spPr/>
      <dgm:t>
        <a:bodyPr/>
        <a:lstStyle/>
        <a:p>
          <a:r>
            <a:rPr lang="pl-PL" dirty="0"/>
            <a:t>II. Osoby zagrożone marginalizacją społeczną</a:t>
          </a:r>
        </a:p>
      </dgm:t>
    </dgm:pt>
    <dgm:pt modelId="{85A0AA77-7EA2-4800-84C0-BD571A481269}" type="parTrans" cxnId="{ECA8D480-1B5F-453E-81AC-AB835109806F}">
      <dgm:prSet/>
      <dgm:spPr/>
      <dgm:t>
        <a:bodyPr/>
        <a:lstStyle/>
        <a:p>
          <a:endParaRPr lang="pl-PL"/>
        </a:p>
      </dgm:t>
    </dgm:pt>
    <dgm:pt modelId="{3D14B414-DD01-4D52-9B72-11C955D0746A}" type="sibTrans" cxnId="{ECA8D480-1B5F-453E-81AC-AB835109806F}">
      <dgm:prSet/>
      <dgm:spPr/>
      <dgm:t>
        <a:bodyPr/>
        <a:lstStyle/>
        <a:p>
          <a:endParaRPr lang="pl-PL"/>
        </a:p>
      </dgm:t>
    </dgm:pt>
    <dgm:pt modelId="{D2A03C71-5593-494D-9A63-52AC0E4A61CD}" type="pres">
      <dgm:prSet presAssocID="{93FB610F-5E1D-47AE-B08D-A4C4048CEB18}" presName="CompostProcess" presStyleCnt="0">
        <dgm:presLayoutVars>
          <dgm:dir/>
          <dgm:resizeHandles val="exact"/>
        </dgm:presLayoutVars>
      </dgm:prSet>
      <dgm:spPr/>
    </dgm:pt>
    <dgm:pt modelId="{7EAECC86-552C-4AC1-A0DE-F26A2999992F}" type="pres">
      <dgm:prSet presAssocID="{93FB610F-5E1D-47AE-B08D-A4C4048CEB18}" presName="arrow" presStyleLbl="bgShp" presStyleIdx="0" presStyleCnt="1"/>
      <dgm:spPr/>
    </dgm:pt>
    <dgm:pt modelId="{72BA9A3E-9606-464D-AB7C-C964327ED362}" type="pres">
      <dgm:prSet presAssocID="{93FB610F-5E1D-47AE-B08D-A4C4048CEB18}" presName="linearProcess" presStyleCnt="0"/>
      <dgm:spPr/>
    </dgm:pt>
    <dgm:pt modelId="{4F85217E-D18D-4742-B5AA-9EFD3424DC2D}" type="pres">
      <dgm:prSet presAssocID="{9372593C-A2C3-465F-AAD0-28FC81D7FC81}" presName="textNode" presStyleLbl="node1" presStyleIdx="0" presStyleCnt="6">
        <dgm:presLayoutVars>
          <dgm:bulletEnabled val="1"/>
        </dgm:presLayoutVars>
      </dgm:prSet>
      <dgm:spPr/>
    </dgm:pt>
    <dgm:pt modelId="{4EADCFC2-5240-4309-B0A9-F48F08A0BBFD}" type="pres">
      <dgm:prSet presAssocID="{C0AB2796-9E17-45BE-A47C-7EE33ED73588}" presName="sibTrans" presStyleCnt="0"/>
      <dgm:spPr/>
    </dgm:pt>
    <dgm:pt modelId="{85F9B0F2-C0AE-4CBC-B219-8A7BD49ACDCA}" type="pres">
      <dgm:prSet presAssocID="{958B5CE7-D4E0-4C3C-99C9-B9E590407B9A}" presName="textNode" presStyleLbl="node1" presStyleIdx="1" presStyleCnt="6">
        <dgm:presLayoutVars>
          <dgm:bulletEnabled val="1"/>
        </dgm:presLayoutVars>
      </dgm:prSet>
      <dgm:spPr/>
    </dgm:pt>
    <dgm:pt modelId="{B255686A-C65E-4E5E-BC03-2B18BF3B194E}" type="pres">
      <dgm:prSet presAssocID="{3D14B414-DD01-4D52-9B72-11C955D0746A}" presName="sibTrans" presStyleCnt="0"/>
      <dgm:spPr/>
    </dgm:pt>
    <dgm:pt modelId="{2D66639B-26E8-4EBA-A1DB-1150527E78F2}" type="pres">
      <dgm:prSet presAssocID="{B874AB65-A1D8-4C05-A348-E7B5EA416426}" presName="textNode" presStyleLbl="node1" presStyleIdx="2" presStyleCnt="6">
        <dgm:presLayoutVars>
          <dgm:bulletEnabled val="1"/>
        </dgm:presLayoutVars>
      </dgm:prSet>
      <dgm:spPr/>
    </dgm:pt>
    <dgm:pt modelId="{281D567A-18A4-4CD0-825A-1FDC036BCAB6}" type="pres">
      <dgm:prSet presAssocID="{93D9E08B-D916-4B99-89E8-059872873F25}" presName="sibTrans" presStyleCnt="0"/>
      <dgm:spPr/>
    </dgm:pt>
    <dgm:pt modelId="{82F2B44B-4708-4FCC-9B0A-A214EEEE1ECF}" type="pres">
      <dgm:prSet presAssocID="{941273B3-A406-4641-94EA-78644FA69388}" presName="textNode" presStyleLbl="node1" presStyleIdx="3" presStyleCnt="6">
        <dgm:presLayoutVars>
          <dgm:bulletEnabled val="1"/>
        </dgm:presLayoutVars>
      </dgm:prSet>
      <dgm:spPr/>
    </dgm:pt>
    <dgm:pt modelId="{CF0E4779-5B7F-41DC-8E27-E9D2F36DB443}" type="pres">
      <dgm:prSet presAssocID="{94ABC3BC-BC8A-4916-9E82-ED635D7E9949}" presName="sibTrans" presStyleCnt="0"/>
      <dgm:spPr/>
    </dgm:pt>
    <dgm:pt modelId="{27D92DA9-D672-4B42-AB6E-226AD7A5C4E7}" type="pres">
      <dgm:prSet presAssocID="{9089148A-3B80-4D16-AD49-A1996F055963}" presName="textNode" presStyleLbl="node1" presStyleIdx="4" presStyleCnt="6">
        <dgm:presLayoutVars>
          <dgm:bulletEnabled val="1"/>
        </dgm:presLayoutVars>
      </dgm:prSet>
      <dgm:spPr/>
    </dgm:pt>
    <dgm:pt modelId="{76F447AB-E035-4C52-9C46-E73F50921E2A}" type="pres">
      <dgm:prSet presAssocID="{5101EADB-27DF-460C-BC47-914B8D432B67}" presName="sibTrans" presStyleCnt="0"/>
      <dgm:spPr/>
    </dgm:pt>
    <dgm:pt modelId="{5BF4D51E-913B-4859-8C14-ED762CC3E284}" type="pres">
      <dgm:prSet presAssocID="{7B4C26EA-FDF9-468A-8E26-7CF53894D3C2}" presName="textNode" presStyleLbl="node1" presStyleIdx="5" presStyleCnt="6">
        <dgm:presLayoutVars>
          <dgm:bulletEnabled val="1"/>
        </dgm:presLayoutVars>
      </dgm:prSet>
      <dgm:spPr/>
    </dgm:pt>
  </dgm:ptLst>
  <dgm:cxnLst>
    <dgm:cxn modelId="{3CDC9B02-BE9A-4B96-91CB-C3FEDDF6D02B}" type="presOf" srcId="{93FB610F-5E1D-47AE-B08D-A4C4048CEB18}" destId="{D2A03C71-5593-494D-9A63-52AC0E4A61CD}" srcOrd="0" destOrd="0" presId="urn:microsoft.com/office/officeart/2005/8/layout/hProcess9"/>
    <dgm:cxn modelId="{EB9CC326-D7CD-447F-BB80-1397BAE46EA4}" srcId="{93FB610F-5E1D-47AE-B08D-A4C4048CEB18}" destId="{7B4C26EA-FDF9-468A-8E26-7CF53894D3C2}" srcOrd="5" destOrd="0" parTransId="{05642B17-5EAD-4907-AFE2-F28C65FFD77E}" sibTransId="{1F08C525-4B08-4F08-B0AA-C6198EE209D3}"/>
    <dgm:cxn modelId="{A5DB805C-709E-41B2-A392-436141B4FDF0}" srcId="{93FB610F-5E1D-47AE-B08D-A4C4048CEB18}" destId="{9089148A-3B80-4D16-AD49-A1996F055963}" srcOrd="4" destOrd="0" parTransId="{07C30D0C-B450-40C6-855A-AF90BCA8747E}" sibTransId="{5101EADB-27DF-460C-BC47-914B8D432B67}"/>
    <dgm:cxn modelId="{DE034A68-8723-42B0-9C22-CA0F964B2C15}" type="presOf" srcId="{9372593C-A2C3-465F-AAD0-28FC81D7FC81}" destId="{4F85217E-D18D-4742-B5AA-9EFD3424DC2D}" srcOrd="0" destOrd="0" presId="urn:microsoft.com/office/officeart/2005/8/layout/hProcess9"/>
    <dgm:cxn modelId="{7A4C4655-E159-4C2B-94BE-C2A7B4511BB2}" srcId="{93FB610F-5E1D-47AE-B08D-A4C4048CEB18}" destId="{941273B3-A406-4641-94EA-78644FA69388}" srcOrd="3" destOrd="0" parTransId="{8F563A72-701E-4916-A130-665D60EF3254}" sibTransId="{94ABC3BC-BC8A-4916-9E82-ED635D7E9949}"/>
    <dgm:cxn modelId="{254C7256-1F99-4626-9609-1667E93F82E9}" type="presOf" srcId="{9089148A-3B80-4D16-AD49-A1996F055963}" destId="{27D92DA9-D672-4B42-AB6E-226AD7A5C4E7}" srcOrd="0" destOrd="0" presId="urn:microsoft.com/office/officeart/2005/8/layout/hProcess9"/>
    <dgm:cxn modelId="{F14E157E-5246-4DF8-A970-A3BF0F61F6F7}" type="presOf" srcId="{958B5CE7-D4E0-4C3C-99C9-B9E590407B9A}" destId="{85F9B0F2-C0AE-4CBC-B219-8A7BD49ACDCA}" srcOrd="0" destOrd="0" presId="urn:microsoft.com/office/officeart/2005/8/layout/hProcess9"/>
    <dgm:cxn modelId="{ECA8D480-1B5F-453E-81AC-AB835109806F}" srcId="{93FB610F-5E1D-47AE-B08D-A4C4048CEB18}" destId="{958B5CE7-D4E0-4C3C-99C9-B9E590407B9A}" srcOrd="1" destOrd="0" parTransId="{85A0AA77-7EA2-4800-84C0-BD571A481269}" sibTransId="{3D14B414-DD01-4D52-9B72-11C955D0746A}"/>
    <dgm:cxn modelId="{05932D85-FEA8-4B51-9E2F-40528560C057}" type="presOf" srcId="{7B4C26EA-FDF9-468A-8E26-7CF53894D3C2}" destId="{5BF4D51E-913B-4859-8C14-ED762CC3E284}" srcOrd="0" destOrd="0" presId="urn:microsoft.com/office/officeart/2005/8/layout/hProcess9"/>
    <dgm:cxn modelId="{EA924A91-4C29-4706-BE4C-542FFD74BD08}" type="presOf" srcId="{B874AB65-A1D8-4C05-A348-E7B5EA416426}" destId="{2D66639B-26E8-4EBA-A1DB-1150527E78F2}" srcOrd="0" destOrd="0" presId="urn:microsoft.com/office/officeart/2005/8/layout/hProcess9"/>
    <dgm:cxn modelId="{E79C83D4-C0EF-4B95-AA7D-9FCCE9DFF7CE}" srcId="{93FB610F-5E1D-47AE-B08D-A4C4048CEB18}" destId="{B874AB65-A1D8-4C05-A348-E7B5EA416426}" srcOrd="2" destOrd="0" parTransId="{FD870560-0D1D-43C7-ABB2-CA3F7F9EA0FE}" sibTransId="{93D9E08B-D916-4B99-89E8-059872873F25}"/>
    <dgm:cxn modelId="{1F1BBEDC-C0CA-4BF7-BAE2-545A6833CF54}" srcId="{93FB610F-5E1D-47AE-B08D-A4C4048CEB18}" destId="{9372593C-A2C3-465F-AAD0-28FC81D7FC81}" srcOrd="0" destOrd="0" parTransId="{F775E4F9-B2A9-4EC8-9C5A-D07B8CB13554}" sibTransId="{C0AB2796-9E17-45BE-A47C-7EE33ED73588}"/>
    <dgm:cxn modelId="{FB37E3E5-FFD4-4DB3-9108-0BE297408133}" type="presOf" srcId="{941273B3-A406-4641-94EA-78644FA69388}" destId="{82F2B44B-4708-4FCC-9B0A-A214EEEE1ECF}" srcOrd="0" destOrd="0" presId="urn:microsoft.com/office/officeart/2005/8/layout/hProcess9"/>
    <dgm:cxn modelId="{77A3E19C-F7CB-432D-8F37-1442DDE1334D}" type="presParOf" srcId="{D2A03C71-5593-494D-9A63-52AC0E4A61CD}" destId="{7EAECC86-552C-4AC1-A0DE-F26A2999992F}" srcOrd="0" destOrd="0" presId="urn:microsoft.com/office/officeart/2005/8/layout/hProcess9"/>
    <dgm:cxn modelId="{A73B05F7-24DB-4146-A325-4A5673E2D569}" type="presParOf" srcId="{D2A03C71-5593-494D-9A63-52AC0E4A61CD}" destId="{72BA9A3E-9606-464D-AB7C-C964327ED362}" srcOrd="1" destOrd="0" presId="urn:microsoft.com/office/officeart/2005/8/layout/hProcess9"/>
    <dgm:cxn modelId="{EE90B7FF-3C6B-463A-A499-AAFBAAFF3487}" type="presParOf" srcId="{72BA9A3E-9606-464D-AB7C-C964327ED362}" destId="{4F85217E-D18D-4742-B5AA-9EFD3424DC2D}" srcOrd="0" destOrd="0" presId="urn:microsoft.com/office/officeart/2005/8/layout/hProcess9"/>
    <dgm:cxn modelId="{73DD54A2-8102-4F1A-B320-46EF6E401493}" type="presParOf" srcId="{72BA9A3E-9606-464D-AB7C-C964327ED362}" destId="{4EADCFC2-5240-4309-B0A9-F48F08A0BBFD}" srcOrd="1" destOrd="0" presId="urn:microsoft.com/office/officeart/2005/8/layout/hProcess9"/>
    <dgm:cxn modelId="{012C39C9-CFA7-4397-803B-A1DE00E6E069}" type="presParOf" srcId="{72BA9A3E-9606-464D-AB7C-C964327ED362}" destId="{85F9B0F2-C0AE-4CBC-B219-8A7BD49ACDCA}" srcOrd="2" destOrd="0" presId="urn:microsoft.com/office/officeart/2005/8/layout/hProcess9"/>
    <dgm:cxn modelId="{8DE15487-F564-4F44-9E81-B9A4532F6C87}" type="presParOf" srcId="{72BA9A3E-9606-464D-AB7C-C964327ED362}" destId="{B255686A-C65E-4E5E-BC03-2B18BF3B194E}" srcOrd="3" destOrd="0" presId="urn:microsoft.com/office/officeart/2005/8/layout/hProcess9"/>
    <dgm:cxn modelId="{E6A71922-49FC-464F-84E3-56A8B64FA0BC}" type="presParOf" srcId="{72BA9A3E-9606-464D-AB7C-C964327ED362}" destId="{2D66639B-26E8-4EBA-A1DB-1150527E78F2}" srcOrd="4" destOrd="0" presId="urn:microsoft.com/office/officeart/2005/8/layout/hProcess9"/>
    <dgm:cxn modelId="{912E8499-B5EF-468C-A283-A8801D92D138}" type="presParOf" srcId="{72BA9A3E-9606-464D-AB7C-C964327ED362}" destId="{281D567A-18A4-4CD0-825A-1FDC036BCAB6}" srcOrd="5" destOrd="0" presId="urn:microsoft.com/office/officeart/2005/8/layout/hProcess9"/>
    <dgm:cxn modelId="{C0B4728C-DAB0-410D-B980-FD309836DC57}" type="presParOf" srcId="{72BA9A3E-9606-464D-AB7C-C964327ED362}" destId="{82F2B44B-4708-4FCC-9B0A-A214EEEE1ECF}" srcOrd="6" destOrd="0" presId="urn:microsoft.com/office/officeart/2005/8/layout/hProcess9"/>
    <dgm:cxn modelId="{A95C1039-6644-4011-B77D-0D6588D9225D}" type="presParOf" srcId="{72BA9A3E-9606-464D-AB7C-C964327ED362}" destId="{CF0E4779-5B7F-41DC-8E27-E9D2F36DB443}" srcOrd="7" destOrd="0" presId="urn:microsoft.com/office/officeart/2005/8/layout/hProcess9"/>
    <dgm:cxn modelId="{A73E9E05-50EF-4858-8BF9-8136CBBD3BA0}" type="presParOf" srcId="{72BA9A3E-9606-464D-AB7C-C964327ED362}" destId="{27D92DA9-D672-4B42-AB6E-226AD7A5C4E7}" srcOrd="8" destOrd="0" presId="urn:microsoft.com/office/officeart/2005/8/layout/hProcess9"/>
    <dgm:cxn modelId="{10734CC2-34DD-48CB-B06C-95728103D442}" type="presParOf" srcId="{72BA9A3E-9606-464D-AB7C-C964327ED362}" destId="{76F447AB-E035-4C52-9C46-E73F50921E2A}" srcOrd="9" destOrd="0" presId="urn:microsoft.com/office/officeart/2005/8/layout/hProcess9"/>
    <dgm:cxn modelId="{B70515B9-4C0A-4D5E-B10F-7C852A88D755}" type="presParOf" srcId="{72BA9A3E-9606-464D-AB7C-C964327ED362}" destId="{5BF4D51E-913B-4859-8C14-ED762CC3E284}" srcOrd="10" destOrd="0" presId="urn:microsoft.com/office/officeart/2005/8/layout/hProcess9"/>
  </dgm:cxnLst>
  <dgm:bg/>
  <dgm:whole>
    <a:ln>
      <a:solidFill>
        <a:schemeClr val="accent1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AECC86-552C-4AC1-A0DE-F26A2999992F}">
      <dsp:nvSpPr>
        <dsp:cNvPr id="0" name=""/>
        <dsp:cNvSpPr/>
      </dsp:nvSpPr>
      <dsp:spPr>
        <a:xfrm>
          <a:off x="788669" y="0"/>
          <a:ext cx="8938260" cy="4351338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F85217E-D18D-4742-B5AA-9EFD3424DC2D}">
      <dsp:nvSpPr>
        <dsp:cNvPr id="0" name=""/>
        <dsp:cNvSpPr/>
      </dsp:nvSpPr>
      <dsp:spPr>
        <a:xfrm>
          <a:off x="2888" y="1305401"/>
          <a:ext cx="1681571" cy="174053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 dirty="0"/>
            <a:t>I. Aktualne potrzeby mieszkańców w zakresie usług społecznych</a:t>
          </a:r>
        </a:p>
      </dsp:txBody>
      <dsp:txXfrm>
        <a:off x="84976" y="1387489"/>
        <a:ext cx="1517395" cy="1576359"/>
      </dsp:txXfrm>
    </dsp:sp>
    <dsp:sp modelId="{85F9B0F2-C0AE-4CBC-B219-8A7BD49ACDCA}">
      <dsp:nvSpPr>
        <dsp:cNvPr id="0" name=""/>
        <dsp:cNvSpPr/>
      </dsp:nvSpPr>
      <dsp:spPr>
        <a:xfrm>
          <a:off x="1768538" y="1305401"/>
          <a:ext cx="1681571" cy="174053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 dirty="0"/>
            <a:t>II. Osoby zagrożone marginalizacją społeczną</a:t>
          </a:r>
        </a:p>
      </dsp:txBody>
      <dsp:txXfrm>
        <a:off x="1850626" y="1387489"/>
        <a:ext cx="1517395" cy="1576359"/>
      </dsp:txXfrm>
    </dsp:sp>
    <dsp:sp modelId="{2D66639B-26E8-4EBA-A1DB-1150527E78F2}">
      <dsp:nvSpPr>
        <dsp:cNvPr id="0" name=""/>
        <dsp:cNvSpPr/>
      </dsp:nvSpPr>
      <dsp:spPr>
        <a:xfrm>
          <a:off x="3534188" y="1305401"/>
          <a:ext cx="1681571" cy="174053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 dirty="0"/>
            <a:t>III. Aktywnie obywatele, liderzy lokalni</a:t>
          </a:r>
        </a:p>
      </dsp:txBody>
      <dsp:txXfrm>
        <a:off x="3616276" y="1387489"/>
        <a:ext cx="1517395" cy="1576359"/>
      </dsp:txXfrm>
    </dsp:sp>
    <dsp:sp modelId="{82F2B44B-4708-4FCC-9B0A-A214EEEE1ECF}">
      <dsp:nvSpPr>
        <dsp:cNvPr id="0" name=""/>
        <dsp:cNvSpPr/>
      </dsp:nvSpPr>
      <dsp:spPr>
        <a:xfrm>
          <a:off x="5299839" y="1305401"/>
          <a:ext cx="1681571" cy="174053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 dirty="0"/>
            <a:t>IV. Organizacje społeczne (stowarzyszenia, fundacje, inne)</a:t>
          </a:r>
        </a:p>
      </dsp:txBody>
      <dsp:txXfrm>
        <a:off x="5381927" y="1387489"/>
        <a:ext cx="1517395" cy="1576359"/>
      </dsp:txXfrm>
    </dsp:sp>
    <dsp:sp modelId="{27D92DA9-D672-4B42-AB6E-226AD7A5C4E7}">
      <dsp:nvSpPr>
        <dsp:cNvPr id="0" name=""/>
        <dsp:cNvSpPr/>
      </dsp:nvSpPr>
      <dsp:spPr>
        <a:xfrm>
          <a:off x="7065489" y="1305401"/>
          <a:ext cx="1681571" cy="174053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 dirty="0"/>
            <a:t>V. Podmioty reintegracyjne (m.in. WTZ, ZAZ, KIS, CIS)</a:t>
          </a:r>
        </a:p>
      </dsp:txBody>
      <dsp:txXfrm>
        <a:off x="7147577" y="1387489"/>
        <a:ext cx="1517395" cy="1576359"/>
      </dsp:txXfrm>
    </dsp:sp>
    <dsp:sp modelId="{5BF4D51E-913B-4859-8C14-ED762CC3E284}">
      <dsp:nvSpPr>
        <dsp:cNvPr id="0" name=""/>
        <dsp:cNvSpPr/>
      </dsp:nvSpPr>
      <dsp:spPr>
        <a:xfrm>
          <a:off x="8831140" y="1305401"/>
          <a:ext cx="1681571" cy="174053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500" kern="1200" dirty="0"/>
            <a:t>VI. Przedsiębiorstwa społeczne</a:t>
          </a:r>
        </a:p>
      </dsp:txBody>
      <dsp:txXfrm>
        <a:off x="8913228" y="1387489"/>
        <a:ext cx="1517395" cy="15763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DAA5D-D452-44E5-9E47-58514992A6F8}" type="datetimeFigureOut">
              <a:rPr lang="pl-PL" smtClean="0"/>
              <a:t>24.09.2020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D3DAC-FF7E-4C5D-BD41-88EE89B4F17A}" type="slidenum">
              <a:rPr lang="pl-PL" smtClean="0"/>
              <a:t>‹#›</a:t>
            </a:fld>
            <a:endParaRPr lang="pl-PL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Obraz 10">
            <a:extLst>
              <a:ext uri="{FF2B5EF4-FFF2-40B4-BE49-F238E27FC236}">
                <a16:creationId xmlns:a16="http://schemas.microsoft.com/office/drawing/2014/main" id="{11C29CBA-243B-41E5-9638-CDA1DC0EC752}"/>
              </a:ext>
            </a:extLst>
          </p:cNvPr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59785"/>
            <a:ext cx="1297685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665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DAA5D-D452-44E5-9E47-58514992A6F8}" type="datetimeFigureOut">
              <a:rPr lang="pl-PL" smtClean="0"/>
              <a:t>24.09.2020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D3DAC-FF7E-4C5D-BD41-88EE89B4F17A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79231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DAA5D-D452-44E5-9E47-58514992A6F8}" type="datetimeFigureOut">
              <a:rPr lang="pl-PL" smtClean="0"/>
              <a:t>24.09.2020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D3DAC-FF7E-4C5D-BD41-88EE89B4F17A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72613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DAA5D-D452-44E5-9E47-58514992A6F8}" type="datetimeFigureOut">
              <a:rPr lang="pl-PL" smtClean="0"/>
              <a:t>24.09.2020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D3DAC-FF7E-4C5D-BD41-88EE89B4F17A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430172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DAA5D-D452-44E5-9E47-58514992A6F8}" type="datetimeFigureOut">
              <a:rPr lang="pl-PL" smtClean="0"/>
              <a:t>24.09.2020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D3DAC-FF7E-4C5D-BD41-88EE89B4F17A}" type="slidenum">
              <a:rPr lang="pl-PL" smtClean="0"/>
              <a:t>‹#›</a:t>
            </a:fld>
            <a:endParaRPr lang="pl-PL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4309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DAA5D-D452-44E5-9E47-58514992A6F8}" type="datetimeFigureOut">
              <a:rPr lang="pl-PL" smtClean="0"/>
              <a:t>24.09.2020</a:t>
            </a:fld>
            <a:endParaRPr lang="pl-P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D3DAC-FF7E-4C5D-BD41-88EE89B4F17A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413028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DAA5D-D452-44E5-9E47-58514992A6F8}" type="datetimeFigureOut">
              <a:rPr lang="pl-PL" smtClean="0"/>
              <a:t>24.09.2020</a:t>
            </a:fld>
            <a:endParaRPr lang="pl-P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D3DAC-FF7E-4C5D-BD41-88EE89B4F17A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84847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DAA5D-D452-44E5-9E47-58514992A6F8}" type="datetimeFigureOut">
              <a:rPr lang="pl-PL" smtClean="0"/>
              <a:t>24.09.2020</a:t>
            </a:fld>
            <a:endParaRPr lang="pl-P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D3DAC-FF7E-4C5D-BD41-88EE89B4F17A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94125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DAA5D-D452-44E5-9E47-58514992A6F8}" type="datetimeFigureOut">
              <a:rPr lang="pl-PL" smtClean="0"/>
              <a:t>24.09.2020</a:t>
            </a:fld>
            <a:endParaRPr lang="pl-P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D3DAC-FF7E-4C5D-BD41-88EE89B4F17A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530521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69DAA5D-D452-44E5-9E47-58514992A6F8}" type="datetimeFigureOut">
              <a:rPr lang="pl-PL" smtClean="0"/>
              <a:t>24.09.2020</a:t>
            </a:fld>
            <a:endParaRPr lang="pl-P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43D3DAC-FF7E-4C5D-BD41-88EE89B4F17A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60407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dirty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9DAA5D-D452-44E5-9E47-58514992A6F8}" type="datetimeFigureOut">
              <a:rPr lang="pl-PL" smtClean="0"/>
              <a:t>24.09.2020</a:t>
            </a:fld>
            <a:endParaRPr lang="pl-P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3D3DAC-FF7E-4C5D-BD41-88EE89B4F17A}" type="slidenum">
              <a:rPr lang="pl-PL" smtClean="0"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1300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69DAA5D-D452-44E5-9E47-58514992A6F8}" type="datetimeFigureOut">
              <a:rPr lang="pl-PL" smtClean="0"/>
              <a:t>24.09.2020</a:t>
            </a:fld>
            <a:endParaRPr lang="pl-P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pl-P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43D3DAC-FF7E-4C5D-BD41-88EE89B4F17A}" type="slidenum">
              <a:rPr lang="pl-PL" smtClean="0"/>
              <a:t>‹#›</a:t>
            </a:fld>
            <a:endParaRPr lang="pl-PL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Obraz 10">
            <a:extLst>
              <a:ext uri="{FF2B5EF4-FFF2-40B4-BE49-F238E27FC236}">
                <a16:creationId xmlns:a16="http://schemas.microsoft.com/office/drawing/2014/main" id="{A14EF06D-727A-451E-B075-DFF180388253}"/>
              </a:ext>
            </a:extLst>
          </p:cNvPr>
          <p:cNvPicPr/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59785"/>
            <a:ext cx="1297685" cy="365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9012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7.jp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625C7B5-1317-41D3-934C-E96081A5EF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306841" cy="3566160"/>
          </a:xfrm>
        </p:spPr>
        <p:txBody>
          <a:bodyPr>
            <a:noAutofit/>
          </a:bodyPr>
          <a:lstStyle/>
          <a:p>
            <a:pPr algn="l"/>
            <a:r>
              <a:rPr lang="pl-PL" sz="4000" dirty="0"/>
              <a:t>Analiza i ocena roboczej wersji „Planu </a:t>
            </a:r>
            <a:br>
              <a:rPr lang="pl-PL" sz="4000" dirty="0"/>
            </a:br>
            <a:r>
              <a:rPr lang="pl-PL" sz="4000" dirty="0"/>
              <a:t>Rozwoju Ekonomii Społecznej na Mazowszu </a:t>
            </a:r>
            <a:br>
              <a:rPr lang="pl-PL" sz="4000" dirty="0"/>
            </a:br>
            <a:r>
              <a:rPr lang="pl-PL" sz="4000" dirty="0"/>
              <a:t>na lata 2021-2030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166A5798-D582-4ECD-9319-C0E621A7DED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Pracownia Rozwoju</a:t>
            </a:r>
          </a:p>
          <a:p>
            <a:r>
              <a:rPr lang="pl-PL" dirty="0"/>
              <a:t>Warszawa 2020</a:t>
            </a:r>
          </a:p>
        </p:txBody>
      </p:sp>
    </p:spTree>
    <p:extLst>
      <p:ext uri="{BB962C8B-B14F-4D97-AF65-F5344CB8AC3E}">
        <p14:creationId xmlns:p14="http://schemas.microsoft.com/office/powerpoint/2010/main" val="21873277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AFC235-9EA2-40EE-A1EC-CDA239521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Część diagnostyczna Planu - cd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69F509-DFFF-4F9E-BB8B-3D43AA416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buNone/>
              <a:tabLst>
                <a:tab pos="457200" algn="l"/>
              </a:tabLst>
            </a:pPr>
            <a:r>
              <a:rPr lang="pl-PL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Przedstawiona została sytuacja społeczno-ekonomiczna województwa</a:t>
            </a:r>
          </a:p>
          <a:p>
            <a:pPr marL="0" lvl="0" indent="0" algn="just">
              <a:buNone/>
              <a:tabLst>
                <a:tab pos="457200" algn="l"/>
              </a:tabLst>
            </a:pPr>
            <a:r>
              <a:rPr lang="pl-PL" sz="18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Dane prezentowane są w podziale na 3 sekcje:</a:t>
            </a:r>
            <a:endParaRPr lang="pl-PL" sz="1800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</a:tabLst>
            </a:pPr>
            <a:r>
              <a:rPr lang="pl-PL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Sektor ekonomii społecznej i jego otoczenie;</a:t>
            </a:r>
            <a:endParaRPr lang="pl-PL" sz="1800" i="1" dirty="0">
              <a:effectLst/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</a:tabLst>
            </a:pPr>
            <a:r>
              <a:rPr lang="pl-PL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Kapitał ludzki ekonomii społecznej;</a:t>
            </a: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</a:tabLst>
            </a:pPr>
            <a:r>
              <a:rPr lang="pl-PL" sz="1800" i="1" dirty="0">
                <a:latin typeface="Arial" panose="020B0604020202020204" pitchFamily="34" charset="0"/>
                <a:cs typeface="Arial" panose="020B0604020202020204" pitchFamily="34" charset="0"/>
              </a:rPr>
              <a:t>Dokumenty</a:t>
            </a:r>
            <a:r>
              <a:rPr lang="pl-PL" sz="18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strategiczne i ich główne kierunki działań.</a:t>
            </a:r>
            <a:endParaRPr lang="pl-PL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E8C9DF73-53AE-4072-922D-C0D02EF04953}"/>
              </a:ext>
            </a:extLst>
          </p:cNvPr>
          <p:cNvSpPr txBox="1"/>
          <p:nvPr/>
        </p:nvSpPr>
        <p:spPr>
          <a:xfrm>
            <a:off x="1097280" y="5685080"/>
            <a:ext cx="10058400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pl-PL" sz="1600" b="1" dirty="0"/>
              <a:t>Rekomendacja</a:t>
            </a:r>
          </a:p>
          <a:p>
            <a:pPr lvl="0"/>
            <a:r>
              <a:rPr lang="pl-PL" sz="1600" dirty="0"/>
              <a:t>Wyjaśnić/uzasadnić dlaczego taki sposób opracowania diagnozy? – koncepcja diagnozy</a:t>
            </a:r>
          </a:p>
        </p:txBody>
      </p:sp>
    </p:spTree>
    <p:extLst>
      <p:ext uri="{BB962C8B-B14F-4D97-AF65-F5344CB8AC3E}">
        <p14:creationId xmlns:p14="http://schemas.microsoft.com/office/powerpoint/2010/main" val="33597913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AFC235-9EA2-40EE-A1EC-CDA239521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Część diagnostyczna Planu - cd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69F509-DFFF-4F9E-BB8B-3D43AA416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buNone/>
              <a:tabLst>
                <a:tab pos="457200" algn="l"/>
              </a:tabLst>
            </a:pPr>
            <a:r>
              <a:rPr lang="pl-PL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Przedstawiona została sytuacja społeczno-ekonomiczna województwa</a:t>
            </a:r>
          </a:p>
          <a:p>
            <a:pPr marL="0" lvl="0" indent="0" algn="just">
              <a:buNone/>
              <a:tabLst>
                <a:tab pos="457200" algn="l"/>
              </a:tabLst>
            </a:pPr>
            <a:r>
              <a:rPr lang="pl-PL" sz="18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Dane prezentowane są w podziale na 3 sekcje:</a:t>
            </a:r>
            <a:endParaRPr lang="pl-PL" sz="1800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</a:tabLst>
            </a:pPr>
            <a:r>
              <a:rPr lang="pl-PL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Sektor ekonomii społecznej i jego otoczenie;</a:t>
            </a:r>
            <a:endParaRPr lang="pl-PL" sz="1800" i="1" dirty="0">
              <a:effectLst/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</a:tabLst>
            </a:pPr>
            <a:r>
              <a:rPr lang="pl-PL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Kapitał ludzki ekonomii społecznej;</a:t>
            </a: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</a:tabLst>
            </a:pPr>
            <a:r>
              <a:rPr lang="pl-PL" sz="1800" i="1" dirty="0">
                <a:latin typeface="Arial" panose="020B0604020202020204" pitchFamily="34" charset="0"/>
                <a:cs typeface="Arial" panose="020B0604020202020204" pitchFamily="34" charset="0"/>
              </a:rPr>
              <a:t>Dokumenty</a:t>
            </a:r>
            <a:r>
              <a:rPr lang="pl-PL" sz="18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strategiczne i ich główne kierunki działań.</a:t>
            </a:r>
            <a:endParaRPr lang="pl-PL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E8C9DF73-53AE-4072-922D-C0D02EF04953}"/>
              </a:ext>
            </a:extLst>
          </p:cNvPr>
          <p:cNvSpPr txBox="1"/>
          <p:nvPr/>
        </p:nvSpPr>
        <p:spPr>
          <a:xfrm>
            <a:off x="1097280" y="4934310"/>
            <a:ext cx="10058400" cy="13234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pl-PL" sz="1600" dirty="0"/>
              <a:t>Cele diagnozy za Modelem tworzenia RPRES: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określenie występujących w regionie </a:t>
            </a:r>
            <a:r>
              <a:rPr lang="pl-PL" sz="1600" b="1" dirty="0">
                <a:solidFill>
                  <a:schemeClr val="accent2">
                    <a:lumMod val="75000"/>
                  </a:schemeClr>
                </a:solidFill>
              </a:rPr>
              <a:t>problemów w obszarze ekonomii</a:t>
            </a:r>
            <a:r>
              <a:rPr lang="pl-PL" sz="1600" b="1" dirty="0"/>
              <a:t> </a:t>
            </a:r>
            <a:r>
              <a:rPr lang="pl-PL" sz="1600" dirty="0"/>
              <a:t>społecznej wymagających rozwiązań;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pl-PL" sz="1600" dirty="0"/>
              <a:t>określenie występujących w regionie </a:t>
            </a:r>
            <a:r>
              <a:rPr lang="pl-PL" sz="1600" b="1" dirty="0">
                <a:solidFill>
                  <a:schemeClr val="accent2">
                    <a:lumMod val="75000"/>
                  </a:schemeClr>
                </a:solidFill>
              </a:rPr>
              <a:t>potencjałów</a:t>
            </a:r>
            <a:r>
              <a:rPr lang="pl-PL" sz="1600" dirty="0"/>
              <a:t>, w oparciu o które można wzmacniać rozwój ekonomii społecznej;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sz="1600" b="1" dirty="0">
                <a:solidFill>
                  <a:schemeClr val="accent2">
                    <a:lumMod val="75000"/>
                  </a:schemeClr>
                </a:solidFill>
              </a:rPr>
              <a:t>identyfikacja przyczyn </a:t>
            </a:r>
            <a:r>
              <a:rPr lang="pl-PL" sz="1600" dirty="0"/>
              <a:t>powstawania ww. (zrozumienie zjawiska) i wyznaczenie trendów dalszego ich przebiegu w sytuacji, gdy nie zostanie podjęta interwencja.</a:t>
            </a:r>
          </a:p>
        </p:txBody>
      </p:sp>
    </p:spTree>
    <p:extLst>
      <p:ext uri="{BB962C8B-B14F-4D97-AF65-F5344CB8AC3E}">
        <p14:creationId xmlns:p14="http://schemas.microsoft.com/office/powerpoint/2010/main" val="21713869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AFC235-9EA2-40EE-A1EC-CDA239521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Część diagnostyczna Planu - cd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69F509-DFFF-4F9E-BB8B-3D43AA416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just">
              <a:buNone/>
            </a:pPr>
            <a:r>
              <a:rPr lang="pl-PL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Następie zebrane są problemy, z którymi boryka się sektor ekonomii społecznej. Ich przeanalizowane umożliwia refleksję nad planowaniem działań, które mają wpłynąć na poprawę bieżącego funkcjonowania oraz rozwój PES.  Problemy pogrupowane są w następujące działy:</a:t>
            </a:r>
            <a:endParaRPr lang="pl-PL" sz="1800" i="1" dirty="0">
              <a:effectLst/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pl-PL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Promocja ES</a:t>
            </a:r>
            <a:endParaRPr lang="pl-PL" sz="1800" i="1" dirty="0">
              <a:effectLst/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pl-PL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Podmioty rynkowe (NGO, Spn. S., Sp. I., Sp. Pr., Sp. non profit, ZPCh)</a:t>
            </a:r>
            <a:endParaRPr lang="pl-PL" sz="1800" i="1" dirty="0">
              <a:effectLst/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pl-PL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Podmioty reintegracyjne (CIS, KIS, WTZ, ZAZ)</a:t>
            </a:r>
            <a:endParaRPr lang="pl-PL" sz="1800" i="1" dirty="0">
              <a:effectLst/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pl-PL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Wsparcie ES – JST, OWES, PFRON, UP</a:t>
            </a:r>
            <a:endParaRPr lang="pl-PL" sz="1800" i="1" dirty="0">
              <a:effectLst/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buFont typeface="+mj-lt"/>
              <a:buAutoNum type="arabicPeriod"/>
            </a:pPr>
            <a:r>
              <a:rPr lang="pl-PL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Edukacja i informacja</a:t>
            </a:r>
          </a:p>
          <a:p>
            <a:pPr marL="342900" lvl="0" indent="-342900" algn="just">
              <a:buFont typeface="+mj-lt"/>
              <a:buAutoNum type="arabicPeriod"/>
            </a:pPr>
            <a:r>
              <a:rPr lang="pl-PL" sz="1800" i="1" dirty="0">
                <a:latin typeface="Arial" panose="020B0604020202020204" pitchFamily="34" charset="0"/>
                <a:cs typeface="Arial" panose="020B0604020202020204" pitchFamily="34" charset="0"/>
              </a:rPr>
              <a:t>Współpraca</a:t>
            </a:r>
            <a:r>
              <a:rPr lang="pl-PL" sz="18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z otoczeniem i rzecznictwo (biznes, uczelnie, szkoły itp.)</a:t>
            </a:r>
            <a:endParaRPr lang="pl-PL" sz="1800" i="1" dirty="0">
              <a:effectLst/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11D74E53-3A36-4476-949A-07A631268495}"/>
              </a:ext>
            </a:extLst>
          </p:cNvPr>
          <p:cNvSpPr txBox="1"/>
          <p:nvPr/>
        </p:nvSpPr>
        <p:spPr>
          <a:xfrm>
            <a:off x="1097280" y="5685080"/>
            <a:ext cx="10058400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pl-PL" sz="1600" b="1" dirty="0"/>
              <a:t>Rekomendacja</a:t>
            </a:r>
          </a:p>
          <a:p>
            <a:pPr lvl="0"/>
            <a:r>
              <a:rPr lang="pl-PL" sz="1600" dirty="0"/>
              <a:t>Nazwy działów powinny wskazywać na zdiagnozowane problemy.</a:t>
            </a:r>
          </a:p>
        </p:txBody>
      </p:sp>
    </p:spTree>
    <p:extLst>
      <p:ext uri="{BB962C8B-B14F-4D97-AF65-F5344CB8AC3E}">
        <p14:creationId xmlns:p14="http://schemas.microsoft.com/office/powerpoint/2010/main" val="36741056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AFC235-9EA2-40EE-A1EC-CDA239521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Część diagnostyczna Planu - cd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69F509-DFFF-4F9E-BB8B-3D43AA416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buNone/>
            </a:pPr>
            <a:r>
              <a:rPr lang="pl-PL" sz="18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Po danych społeczno-ekonomicznych i zbiorze problemów opracowano wnioski, które mają bezpośrednie przełożenie na zaplanowane w Planie działania</a:t>
            </a:r>
            <a:endParaRPr lang="pl-PL" sz="1800" i="1" dirty="0">
              <a:effectLst/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11D74E53-3A36-4476-949A-07A631268495}"/>
              </a:ext>
            </a:extLst>
          </p:cNvPr>
          <p:cNvSpPr txBox="1"/>
          <p:nvPr/>
        </p:nvSpPr>
        <p:spPr>
          <a:xfrm>
            <a:off x="1097280" y="3942530"/>
            <a:ext cx="10058400" cy="230832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pl-PL" sz="1600" b="1" dirty="0"/>
              <a:t>Rekomendacja</a:t>
            </a:r>
          </a:p>
          <a:p>
            <a:pPr lvl="0"/>
            <a:r>
              <a:rPr lang="pl-PL" sz="1600" dirty="0"/>
              <a:t>Przeformułować wnioski - powinny stanowić interpretację zaprezentowanych danych, a nie być prostym stwierdzeniem faktów.</a:t>
            </a:r>
          </a:p>
          <a:p>
            <a:pPr lvl="0"/>
            <a:endParaRPr lang="pl-PL" sz="1600" u="sng" dirty="0"/>
          </a:p>
          <a:p>
            <a:pPr lvl="0"/>
            <a:r>
              <a:rPr lang="pl-PL" sz="1600" u="sng" dirty="0"/>
              <a:t>Przykład</a:t>
            </a:r>
          </a:p>
          <a:p>
            <a:pPr lvl="0"/>
            <a:r>
              <a:rPr lang="pl-PL" sz="1600" i="1" dirty="0"/>
              <a:t>Sektor ekonomii społecznej rozwija się między innymi dzięki wsparciu instytucjonalnemu – ośrodkom wsparcia ekonomii społecznej, urzędom pracy i jednostkom organizacyjnym samorządu terytorialnego. Wsparcie świadczone jest także z poziomu Samorządu Województwa Mazowieckiego. Konieczność utrzymania wsparcia na rzecz sektora ekonomii społecznej.</a:t>
            </a:r>
          </a:p>
        </p:txBody>
      </p:sp>
    </p:spTree>
    <p:extLst>
      <p:ext uri="{BB962C8B-B14F-4D97-AF65-F5344CB8AC3E}">
        <p14:creationId xmlns:p14="http://schemas.microsoft.com/office/powerpoint/2010/main" val="36340043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AFC235-9EA2-40EE-A1EC-CDA239521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Część diagnostyczna Planu - cd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69F509-DFFF-4F9E-BB8B-3D43AA416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just">
              <a:buNone/>
            </a:pPr>
            <a:r>
              <a:rPr lang="pl-PL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III.4. Problemy i wyzwania ekonomii społecznej</a:t>
            </a:r>
            <a:endParaRPr lang="pl-PL" sz="1800" i="1" dirty="0">
              <a:effectLst/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11D74E53-3A36-4476-949A-07A631268495}"/>
              </a:ext>
            </a:extLst>
          </p:cNvPr>
          <p:cNvSpPr txBox="1"/>
          <p:nvPr/>
        </p:nvSpPr>
        <p:spPr>
          <a:xfrm>
            <a:off x="1097280" y="4192711"/>
            <a:ext cx="10058400" cy="2062103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pl-PL" sz="1600" b="1" dirty="0"/>
              <a:t>W tym rozdziale wymienione są problemy sektora, jednak nie wynikają one bezpośrednio w poprzedzających je części diagnozy</a:t>
            </a:r>
          </a:p>
          <a:p>
            <a:pPr lvl="0"/>
            <a:endParaRPr lang="pl-PL" sz="1600" b="1" dirty="0"/>
          </a:p>
          <a:p>
            <a:pPr lvl="0"/>
            <a:r>
              <a:rPr lang="pl-PL" sz="1600" u="sng" dirty="0"/>
              <a:t>Przykład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pl-PL" sz="1600" i="1" dirty="0"/>
              <a:t>Brak ciągłości finansowej zapewniającej stabilność. , brak klientów zapewniających stabilność finansową.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pl-PL" sz="1600" i="1" dirty="0"/>
              <a:t>Brak wsparcia finansowego oraz doradczego po roku i dłużej od założenia podmiotu. 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pl-PL" sz="1600" i="1" dirty="0"/>
              <a:t>Skomplikowane przepisy prawne w zakresie lustracji oraz likwidacji, co powiązane jest ze znaczną kosztownością przytoczonych aspektów.</a:t>
            </a:r>
          </a:p>
        </p:txBody>
      </p:sp>
    </p:spTree>
    <p:extLst>
      <p:ext uri="{BB962C8B-B14F-4D97-AF65-F5344CB8AC3E}">
        <p14:creationId xmlns:p14="http://schemas.microsoft.com/office/powerpoint/2010/main" val="41528230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36E6739-B538-4A27-B0F1-04F52B305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 może spojrzeć inaczej?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714DA8B-DDC4-46FF-9E5E-612EF785C7B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3284638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Symbol zastępczy zawartości 7">
            <a:extLst>
              <a:ext uri="{FF2B5EF4-FFF2-40B4-BE49-F238E27FC236}">
                <a16:creationId xmlns:a16="http://schemas.microsoft.com/office/drawing/2014/main" id="{F4373936-8E93-4899-A42A-31EAA30607D8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" y="0"/>
          <a:ext cx="12191999" cy="696534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02023">
                  <a:extLst>
                    <a:ext uri="{9D8B030D-6E8A-4147-A177-3AD203B41FA5}">
                      <a16:colId xmlns:a16="http://schemas.microsoft.com/office/drawing/2014/main" val="2677642047"/>
                    </a:ext>
                  </a:extLst>
                </a:gridCol>
                <a:gridCol w="2922494">
                  <a:extLst>
                    <a:ext uri="{9D8B030D-6E8A-4147-A177-3AD203B41FA5}">
                      <a16:colId xmlns:a16="http://schemas.microsoft.com/office/drawing/2014/main" val="3720548809"/>
                    </a:ext>
                  </a:extLst>
                </a:gridCol>
                <a:gridCol w="2922494">
                  <a:extLst>
                    <a:ext uri="{9D8B030D-6E8A-4147-A177-3AD203B41FA5}">
                      <a16:colId xmlns:a16="http://schemas.microsoft.com/office/drawing/2014/main" val="3476611491"/>
                    </a:ext>
                  </a:extLst>
                </a:gridCol>
                <a:gridCol w="2922494">
                  <a:extLst>
                    <a:ext uri="{9D8B030D-6E8A-4147-A177-3AD203B41FA5}">
                      <a16:colId xmlns:a16="http://schemas.microsoft.com/office/drawing/2014/main" val="2963616772"/>
                    </a:ext>
                  </a:extLst>
                </a:gridCol>
                <a:gridCol w="2922494">
                  <a:extLst>
                    <a:ext uri="{9D8B030D-6E8A-4147-A177-3AD203B41FA5}">
                      <a16:colId xmlns:a16="http://schemas.microsoft.com/office/drawing/2014/main" val="3036572777"/>
                    </a:ext>
                  </a:extLst>
                </a:gridCol>
              </a:tblGrid>
              <a:tr h="235510">
                <a:tc gridSpan="5"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</a:rPr>
                        <a:t>Cel długofalowy strategiczny: Ekonomia społeczna i solidarna stanie się istotnym instrumentem aktywnej polityki społecznej, wsparcia rozwoju społecznego oraz lokalnego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30120" marR="30120" marT="0" marB="0" anchor="ctr"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4852921"/>
                  </a:ext>
                </a:extLst>
              </a:tr>
              <a:tr h="356825">
                <a:tc gridSpan="5">
                  <a:txBody>
                    <a:bodyPr/>
                    <a:lstStyle/>
                    <a:p>
                      <a:pPr marL="0" indent="0" algn="l"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pl-PL" sz="1200" dirty="0">
                          <a:effectLst/>
                        </a:rPr>
                        <a:t>Cel główny: Do roku 2023 podmioty ekonomii społecznej i solidarnej będą ważnym elementem aktywizacji i integracji społecznej osób zagrożonych wykluczeniem społecznym oraz dostarczycielami usług użyteczności publicznej i realizatorami zadań z zakresu rozwoju lokalnego.</a:t>
                      </a:r>
                      <a:endParaRPr lang="pl-PL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30120" marR="30120" marT="0" marB="0" anchor="ctr"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5328303"/>
                  </a:ext>
                </a:extLst>
              </a:tr>
              <a:tr h="1448661">
                <a:tc>
                  <a:txBody>
                    <a:bodyPr/>
                    <a:lstStyle/>
                    <a:p>
                      <a:pPr marL="71755" marR="7175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Cele szczegółowe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30120" marR="30120" marT="0" marB="0" vert="vert270"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pl-PL" sz="1300" b="0" dirty="0">
                          <a:effectLst/>
                        </a:rPr>
                        <a:t>Wspieranie trwałego partnerstwa podmiotów ekonomii społecznej i solidarnej z samorządem terytorialnym w realizacji usług społecznych użyteczności publicznej oraz zadań publicznych w zakresie rozwoju lokalnego.</a:t>
                      </a:r>
                      <a:endParaRPr lang="pl-PL" sz="13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30120" marR="3012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pl-PL" sz="1300" b="0" dirty="0">
                          <a:effectLst/>
                        </a:rPr>
                        <a:t>Zwiększenie liczby wysokiej jakości miejsc pracy w przedsiębiorstwach społecznych dla osób zagrożonych wykluczeniem społecznym.</a:t>
                      </a:r>
                      <a:endParaRPr lang="pl-PL" sz="13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30120" marR="3012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pl-PL" sz="1300" b="0" dirty="0">
                          <a:effectLst/>
                        </a:rPr>
                        <a:t>Zwiększenie konkurencyjności podmiotów ekonomii społecznej i solidarnej na rynku.</a:t>
                      </a:r>
                      <a:endParaRPr lang="pl-PL" sz="13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30120" marR="3012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pl-PL" sz="1300" b="0" dirty="0">
                          <a:effectLst/>
                        </a:rPr>
                        <a:t>Upowszechnienie pozytywnych postaw wobec ekonomii społecznej i solidarnej.</a:t>
                      </a:r>
                      <a:endParaRPr lang="pl-PL" sz="13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30120" marR="30120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3931812"/>
                  </a:ext>
                </a:extLst>
              </a:tr>
              <a:tr h="478139">
                <a:tc rowSpan="4">
                  <a:txBody>
                    <a:bodyPr/>
                    <a:lstStyle/>
                    <a:p>
                      <a:pPr marL="71755" marR="7175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Obszary, priorytety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30120" marR="30120" marT="0" marB="0" vert="vert27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b="0" dirty="0">
                          <a:effectLst/>
                        </a:rPr>
                        <a:t>Obszar I: Solidarna wspólna lokalna</a:t>
                      </a:r>
                      <a:endParaRPr lang="pl-PL" sz="13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30120" marR="3012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b="0" dirty="0">
                          <a:effectLst/>
                        </a:rPr>
                        <a:t>Obszar II: Solidarny rynek pracy</a:t>
                      </a:r>
                      <a:endParaRPr lang="pl-PL" sz="13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30120" marR="3012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b="0" dirty="0">
                          <a:effectLst/>
                        </a:rPr>
                        <a:t>Obszar III: Konkurencyjna przedsiębiorczość społeczna</a:t>
                      </a:r>
                      <a:endParaRPr lang="pl-PL" sz="13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30120" marR="3012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300" b="0" dirty="0">
                          <a:effectLst/>
                        </a:rPr>
                        <a:t>Obszar III: Solidarne społeczeństwo</a:t>
                      </a:r>
                      <a:endParaRPr lang="pl-PL" sz="13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30120" marR="30120" marT="0" marB="0"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1169613"/>
                  </a:ext>
                </a:extLst>
              </a:tr>
              <a:tr h="108471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pl-PL" sz="1300" b="0" dirty="0">
                          <a:effectLst/>
                        </a:rPr>
                        <a:t>Priorytet I: Rozwój usług społecznych użyteczności publicznej oraz zadań publicznych w zakresie rozwoju lokalnego.</a:t>
                      </a:r>
                      <a:endParaRPr lang="pl-PL" sz="13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30120" marR="3012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pl-PL" sz="1300" b="0" dirty="0">
                          <a:effectLst/>
                        </a:rPr>
                        <a:t>Priorytet I: Wsparcie reintegracji społecznej i zawodowej osób zagrożonych wykluczeniem społecznym w jednostkach reintegracyjnych.</a:t>
                      </a:r>
                      <a:endParaRPr lang="pl-PL" sz="13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30120" marR="3012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pl-PL" sz="1300" b="0" dirty="0">
                          <a:effectLst/>
                        </a:rPr>
                        <a:t>Priorytet I: Zwiększenie konkurencyjności podmiotów ekonomii społecznej i solidarnej.</a:t>
                      </a:r>
                      <a:endParaRPr lang="pl-PL" sz="13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30120" marR="3012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pl-PL" sz="1300" b="0" dirty="0">
                          <a:effectLst/>
                        </a:rPr>
                        <a:t>Priorytet I: Kształtowanie pozytywnych postaw wobec ekonomii społecznej i solidarnej wśród młodzieży.</a:t>
                      </a:r>
                      <a:endParaRPr lang="pl-PL" sz="13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30120" marR="3012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1765244"/>
                  </a:ext>
                </a:extLst>
              </a:tr>
              <a:tr h="842087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pl-PL" sz="1300" b="0" dirty="0">
                          <a:effectLst/>
                        </a:rPr>
                        <a:t>Priorytet II: Włączenie podmiotów ekonomii społecznej i solidarnej w procesy rewitalizacji.</a:t>
                      </a:r>
                      <a:endParaRPr lang="pl-PL" sz="13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30120" marR="3012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pl-PL" sz="1300" b="0" dirty="0">
                          <a:effectLst/>
                        </a:rPr>
                        <a:t>Priorytet II: Aktywizacja zawodowa osób niepełnosprawnych oraz osób starszych w podmiotach ekonomii społecznej i solidarnej.</a:t>
                      </a:r>
                      <a:endParaRPr lang="pl-PL" sz="13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30120" marR="3012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pl-PL" sz="1300" b="0" dirty="0">
                          <a:effectLst/>
                        </a:rPr>
                        <a:t>Priorytet II: Wsparcie w rozwoju profesjonalizacji i współdziałania PES oraz współpracy międzysektorowej.</a:t>
                      </a:r>
                      <a:endParaRPr lang="pl-PL" sz="13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30120" marR="3012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pl-PL" sz="1300" b="0" dirty="0">
                          <a:effectLst/>
                        </a:rPr>
                        <a:t>Priorytet II: Budowa marki ekonomii społecznej i solidarnej.</a:t>
                      </a:r>
                      <a:endParaRPr lang="pl-PL" sz="13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30120" marR="3012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5680591"/>
                  </a:ext>
                </a:extLst>
              </a:tr>
              <a:tr h="963401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pl-PL" sz="1300" b="0" dirty="0">
                          <a:effectLst/>
                        </a:rPr>
                        <a:t> </a:t>
                      </a:r>
                      <a:endParaRPr lang="pl-PL" sz="13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30120" marR="3012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pl-PL" sz="1300" b="0" dirty="0">
                          <a:effectLst/>
                        </a:rPr>
                        <a:t>Priorytet III: Tworzenie miejsc pracy dla osób zagrożonych wykluczeniem społecznym w przedsiębiorstwach społecznych.</a:t>
                      </a:r>
                      <a:endParaRPr lang="pl-PL" sz="13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30120" marR="3012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pl-PL" sz="1300" b="0" dirty="0">
                          <a:effectLst/>
                        </a:rPr>
                        <a:t> </a:t>
                      </a:r>
                      <a:endParaRPr lang="pl-PL" sz="13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30120" marR="3012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pl-PL" sz="1300" b="0" dirty="0">
                          <a:effectLst/>
                        </a:rPr>
                        <a:t> </a:t>
                      </a:r>
                      <a:endParaRPr lang="pl-PL" sz="13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30120" marR="30120" marT="0" marB="0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6852440"/>
                  </a:ext>
                </a:extLst>
              </a:tr>
              <a:tr h="1448661">
                <a:tc>
                  <a:txBody>
                    <a:bodyPr/>
                    <a:lstStyle/>
                    <a:p>
                      <a:pPr marL="71755" marR="71755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1400" dirty="0">
                          <a:effectLst/>
                        </a:rPr>
                        <a:t>Rezultaty</a:t>
                      </a:r>
                      <a:endParaRPr lang="pl-PL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30120" marR="30120" marT="0" marB="0" vert="vert270"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pl-PL" sz="1300" dirty="0">
                          <a:effectLst/>
                        </a:rPr>
                        <a:t>Wzrost udziału środków z budżetów JST przeznaczanych na zlecanie świadczenia usług społecznych użyteczności publicznej i realizacji zadań publicznych w zakresie rozwoju lokalnego podmiotom ekonomii społecznej i solidarnej.</a:t>
                      </a:r>
                      <a:endParaRPr lang="pl-PL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30120" marR="3012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pl-PL" sz="1300" dirty="0">
                          <a:effectLst/>
                        </a:rPr>
                        <a:t>Zwiększenie zatrudnienia osób zagrożonych wykluczeniem społecznym na wysokiej jakości miejscach pracy w przedsiębiorstwach społecznych.</a:t>
                      </a:r>
                      <a:endParaRPr lang="pl-PL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30120" marR="3012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pl-PL" sz="1300" dirty="0">
                          <a:effectLst/>
                        </a:rPr>
                        <a:t>Zwiększenie liczby podmiotów ekonomii społecznej i solidarnej prowadzących działalność gospodarczą lub odpłatną działalność pożytku publicznego.</a:t>
                      </a:r>
                      <a:endParaRPr lang="pl-PL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30120" marR="3012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indent="0" algn="l">
                        <a:lnSpc>
                          <a:spcPct val="115000"/>
                        </a:lnSpc>
                        <a:spcBef>
                          <a:spcPts val="480"/>
                        </a:spcBef>
                        <a:spcAft>
                          <a:spcPts val="480"/>
                        </a:spcAft>
                      </a:pPr>
                      <a:r>
                        <a:rPr lang="pl-PL" sz="1300" dirty="0">
                          <a:effectLst/>
                        </a:rPr>
                        <a:t>Zwiększenie członkostwa osób młodych (16–34 lata) w podmiotach ekonomii społecznej i solidarnej.</a:t>
                      </a:r>
                      <a:endParaRPr lang="pl-PL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haroni" panose="02010803020104030203" pitchFamily="2" charset="-79"/>
                      </a:endParaRPr>
                    </a:p>
                  </a:txBody>
                  <a:tcPr marL="30120" marR="3012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9421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7157951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DB571C4-894C-4C50-A857-EF25EA1FB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Definicja ekonomii społecznej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BF36709-D751-42BA-BBA3-39F220BF37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ekonomia społeczna to: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sfera aktywności obywatelskiej i społecznej,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która przez działalność gospodarczą i działalność pożytku publicznego służy: </a:t>
            </a:r>
          </a:p>
          <a:p>
            <a:pPr lvl="1"/>
            <a:r>
              <a:rPr lang="pl-PL" dirty="0"/>
              <a:t>integracji zawodowej i społecznej osób zagrożonych marginalizacją społeczną, </a:t>
            </a:r>
          </a:p>
          <a:p>
            <a:pPr lvl="1"/>
            <a:r>
              <a:rPr lang="pl-PL" dirty="0"/>
              <a:t>tworzeniu miejsc pracy, </a:t>
            </a:r>
          </a:p>
          <a:p>
            <a:pPr lvl="1"/>
            <a:r>
              <a:rPr lang="pl-PL" dirty="0"/>
              <a:t>świadczeniu usług społecznych użyteczności publicznej (na rzecz interesu ogólnego) </a:t>
            </a:r>
          </a:p>
          <a:p>
            <a:pPr lvl="1"/>
            <a:r>
              <a:rPr lang="pl-PL" dirty="0"/>
              <a:t>oraz rozwojowi lokalnemu.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109035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5F59383-9DAD-46E3-9A5E-3627BBB07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Kiedy rozwija się sektor ES?</a:t>
            </a:r>
          </a:p>
        </p:txBody>
      </p:sp>
      <p:graphicFrame>
        <p:nvGraphicFramePr>
          <p:cNvPr id="5" name="Symbol zastępczy zawartości 4">
            <a:extLst>
              <a:ext uri="{FF2B5EF4-FFF2-40B4-BE49-F238E27FC236}">
                <a16:creationId xmlns:a16="http://schemas.microsoft.com/office/drawing/2014/main" id="{D14342E4-2BBD-4AA6-8739-18B6742E44B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Pole tekstowe 2">
            <a:extLst>
              <a:ext uri="{FF2B5EF4-FFF2-40B4-BE49-F238E27FC236}">
                <a16:creationId xmlns:a16="http://schemas.microsoft.com/office/drawing/2014/main" id="{0062C127-56D8-4915-825C-0DFB17624B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5549" y="5553926"/>
            <a:ext cx="5643715" cy="38475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pl-PL" sz="15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VII. Współpraca instytucji otoczenia ekonomii społecznej (IOES)</a:t>
            </a:r>
          </a:p>
        </p:txBody>
      </p:sp>
    </p:spTree>
    <p:extLst>
      <p:ext uri="{BB962C8B-B14F-4D97-AF65-F5344CB8AC3E}">
        <p14:creationId xmlns:p14="http://schemas.microsoft.com/office/powerpoint/2010/main" val="31714214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FDD0D4F-8852-4E50-A64C-CE111D5BB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Dlaczego 7 obszarów?</a:t>
            </a:r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3CD4CCDE-DE1F-4B82-B518-18ABCD47BAFB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-1" y="1690686"/>
          <a:ext cx="12182995" cy="516731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39979">
                  <a:extLst>
                    <a:ext uri="{9D8B030D-6E8A-4147-A177-3AD203B41FA5}">
                      <a16:colId xmlns:a16="http://schemas.microsoft.com/office/drawing/2014/main" val="384461971"/>
                    </a:ext>
                  </a:extLst>
                </a:gridCol>
                <a:gridCol w="1663288">
                  <a:extLst>
                    <a:ext uri="{9D8B030D-6E8A-4147-A177-3AD203B41FA5}">
                      <a16:colId xmlns:a16="http://schemas.microsoft.com/office/drawing/2014/main" val="1050848259"/>
                    </a:ext>
                  </a:extLst>
                </a:gridCol>
                <a:gridCol w="1663288">
                  <a:extLst>
                    <a:ext uri="{9D8B030D-6E8A-4147-A177-3AD203B41FA5}">
                      <a16:colId xmlns:a16="http://schemas.microsoft.com/office/drawing/2014/main" val="1457621910"/>
                    </a:ext>
                  </a:extLst>
                </a:gridCol>
                <a:gridCol w="1663288">
                  <a:extLst>
                    <a:ext uri="{9D8B030D-6E8A-4147-A177-3AD203B41FA5}">
                      <a16:colId xmlns:a16="http://schemas.microsoft.com/office/drawing/2014/main" val="3125119175"/>
                    </a:ext>
                  </a:extLst>
                </a:gridCol>
                <a:gridCol w="1663288">
                  <a:extLst>
                    <a:ext uri="{9D8B030D-6E8A-4147-A177-3AD203B41FA5}">
                      <a16:colId xmlns:a16="http://schemas.microsoft.com/office/drawing/2014/main" val="2926285902"/>
                    </a:ext>
                  </a:extLst>
                </a:gridCol>
                <a:gridCol w="1663288">
                  <a:extLst>
                    <a:ext uri="{9D8B030D-6E8A-4147-A177-3AD203B41FA5}">
                      <a16:colId xmlns:a16="http://schemas.microsoft.com/office/drawing/2014/main" val="2598979557"/>
                    </a:ext>
                  </a:extLst>
                </a:gridCol>
                <a:gridCol w="1663288">
                  <a:extLst>
                    <a:ext uri="{9D8B030D-6E8A-4147-A177-3AD203B41FA5}">
                      <a16:colId xmlns:a16="http://schemas.microsoft.com/office/drawing/2014/main" val="1075138952"/>
                    </a:ext>
                  </a:extLst>
                </a:gridCol>
                <a:gridCol w="1663288">
                  <a:extLst>
                    <a:ext uri="{9D8B030D-6E8A-4147-A177-3AD203B41FA5}">
                      <a16:colId xmlns:a16="http://schemas.microsoft.com/office/drawing/2014/main" val="433592451"/>
                    </a:ext>
                  </a:extLst>
                </a:gridCol>
              </a:tblGrid>
              <a:tr h="826770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Obszary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82133" marR="82133" marT="0" marB="0" vert="vert27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I. Aktualne potrzeby mieszkańców w zakresie usług społecznych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82133" marR="821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II. Osoby zagrożone marginalizacją społeczną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82133" marR="821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III. Aktywni obywatele, liderzy lokalni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82133" marR="821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IV. Organizacje społeczne</a:t>
                      </a:r>
                      <a:endParaRPr lang="pl-PL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(stowarzyszenia, fundacje, inne)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82133" marR="821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V. Podmioty reintegracyjne (m.in. WTZ, ZAZ, KIS, CIS)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82133" marR="821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VI. Przedsiębiorstwa społeczne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82133" marR="82133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VII. Współpraca instytucji otoczenia ekonomii społecznej (IOES)</a:t>
                      </a:r>
                      <a:endParaRPr lang="pl-PL" sz="1200" dirty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 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82133" marR="82133" marT="0" marB="0" anchor="ctr"/>
                </a:tc>
                <a:extLst>
                  <a:ext uri="{0D108BD9-81ED-4DB2-BD59-A6C34878D82A}">
                    <a16:rowId xmlns:a16="http://schemas.microsoft.com/office/drawing/2014/main" val="989864809"/>
                  </a:ext>
                </a:extLst>
              </a:tr>
              <a:tr h="4340543">
                <a:tc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Rozwinięcie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82133" marR="82133" marT="0" marB="0" vert="vert27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Usługi społeczne użyteczności publicznej to obszar stanowiący naturalną niszę rynkową dla działalności podmiotów ekonomii społecznej (PES). Świadomość istnienia potrzeb mieszkańców w zakresie określonych usług społecznych jest kluczem dla projektowania działalności przedsiębiorstw społecznych, ale także wskazówką dla jednostek samorządu terytorialnego (JST) jakie działania i na jaką skalę podejmować dla ich zaspokojenia.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82133" marR="8213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Osoby zagrożone marginalizacją społ. stanowią z jednej strony wyzwanie dla JST pod względem ich skutecznej integracji społecznej i aktywizacji zawodowej, z drugiej stanowią istotny zasób dla nowotworzonych lub istniejących PES, w tym PS. Wiedza na temat tego, jakie grupy defaworyzowane dominują w społeczności lokalnej jest kluczem do planowania skutecznej interwencji.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82133" marR="8213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Warunkiem wszystkich aktywności obywatelskich, w tym tych związanych z ekonomią społeczną, są liderzy lokalni biorący na siebie ciężar przewodzenia i wrażliwe społeczności lokalne dostrzegające potrzeby najbardziej wykluczonych i podejmujący solidarne działania.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82133" marR="8213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NGO stanowią w naturalny sposób przedłużenie aktywności obywateli. Dzięki instytucjonalizacji następuje profesjonalizacja działań, dzięki której organizacje pozarządowe są w stanie skuteczniej odpowiadać na potrzeby społeczności lokalnej stając się jednocześnie partnerem zarówno dla JST jak i podmiotów biznesowych. Kondycja trzeciego sektora w regionie i jakość współpracy z JST stanowią jeden z wyznaczników stanu ekonomii społecznej.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82133" marR="8213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Podmioty reintegracyjne stanowią kluczowy element ekonomii solidarnej. Są jednocześnie ważnym zapleczem dla PS w zakresie pozyskiwania nowych pracowników. Możliwość skorzystania z oferty podmiotów reintegracyjnych przez wybrane grupy mieszkańców wymagających wsparcia oraz jakość oferowanych działań reintegracyjnych stanowią jeden z wyznaczników poziomu rozwoju ekonomii społecznej.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82133" marR="8213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PS to podmioty ponoszące z jednej strony najwyższe ryzyko gospodarcze, jak inne podmioty komercyjne, z drugiej realizujące funkcje reintegracji społeczno-zawodowej w odniesieniu do swych pracowników. Ich stabilna sytuacja ma bezpośredni związek z jakością oferowanych przez nie miejsc pracy. PS korzystają ze wsparcia OWES. Ilość, a jednocześnie kondycja PS stanowi jedno z kluczowych kryteriów oceny rozwoju ES w regionie.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82133" marR="82133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pl-PL" sz="1100" dirty="0">
                          <a:effectLst/>
                        </a:rPr>
                        <a:t>IOES w regionie to podmioty, które choć nie należą bezpośrednio do sektora ekonomii społecznej mają wpływ na jego rozwój. Jakość ich współpracy przekłada się w sposób bardzo istotny na warunki rozwoju PES w tym PS. Kluczowe z punktu widzenia rozwoju ekonomii społecznej IOES to: IZ RPO, ROPS, OWES-y oraz Jednostki Samorządu Terytorialnego.</a:t>
                      </a:r>
                      <a:endParaRPr lang="pl-PL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</a:endParaRPr>
                    </a:p>
                  </a:txBody>
                  <a:tcPr marL="82133" marR="82133" marT="0" marB="0"/>
                </a:tc>
                <a:extLst>
                  <a:ext uri="{0D108BD9-81ED-4DB2-BD59-A6C34878D82A}">
                    <a16:rowId xmlns:a16="http://schemas.microsoft.com/office/drawing/2014/main" val="8124938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04618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0E02A72-6E9C-4696-B55B-2D8F0DE9E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Zagadnienia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041040B-A902-400A-A3A1-8F502C8647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anose="05000000000000000000" pitchFamily="2" charset="2"/>
              <a:buChar char="q"/>
            </a:pPr>
            <a:r>
              <a:rPr lang="pl-PL" dirty="0"/>
              <a:t>część diagnostyczna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pl-PL" dirty="0"/>
              <a:t>analiza SWOT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pl-PL" dirty="0"/>
              <a:t>wizja, misja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pl-PL" dirty="0"/>
              <a:t>cel główny, cele szczegółowe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pl-PL" dirty="0"/>
              <a:t>działania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pl-PL" dirty="0"/>
              <a:t>rezultaty i wskaźniki</a:t>
            </a:r>
          </a:p>
        </p:txBody>
      </p:sp>
    </p:spTree>
    <p:extLst>
      <p:ext uri="{BB962C8B-B14F-4D97-AF65-F5344CB8AC3E}">
        <p14:creationId xmlns:p14="http://schemas.microsoft.com/office/powerpoint/2010/main" val="38759359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FE8A70D-CC27-4290-9A3C-5D2917A6F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Źródła wiedzy już istnieją</a:t>
            </a:r>
          </a:p>
        </p:txBody>
      </p:sp>
      <p:pic>
        <p:nvPicPr>
          <p:cNvPr id="5" name="Symbol zastępczy zawartości 4">
            <a:extLst>
              <a:ext uri="{FF2B5EF4-FFF2-40B4-BE49-F238E27FC236}">
                <a16:creationId xmlns:a16="http://schemas.microsoft.com/office/drawing/2014/main" id="{D25D6080-EDA2-4798-8BC6-0B91D776CB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365" y="1906648"/>
            <a:ext cx="2120446" cy="2984529"/>
          </a:xfrm>
        </p:spPr>
      </p:pic>
      <p:pic>
        <p:nvPicPr>
          <p:cNvPr id="7" name="Obraz 6">
            <a:extLst>
              <a:ext uri="{FF2B5EF4-FFF2-40B4-BE49-F238E27FC236}">
                <a16:creationId xmlns:a16="http://schemas.microsoft.com/office/drawing/2014/main" id="{50AD5BB2-7CF6-4783-9C77-F3F7EE1542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2000" y="1897779"/>
            <a:ext cx="2117281" cy="2993398"/>
          </a:xfrm>
          <a:prstGeom prst="rect">
            <a:avLst/>
          </a:prstGeom>
        </p:spPr>
      </p:pic>
      <p:pic>
        <p:nvPicPr>
          <p:cNvPr id="9" name="Obraz 8">
            <a:extLst>
              <a:ext uri="{FF2B5EF4-FFF2-40B4-BE49-F238E27FC236}">
                <a16:creationId xmlns:a16="http://schemas.microsoft.com/office/drawing/2014/main" id="{35D00311-A3BA-4BE2-B853-D797837970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1267" y="1897779"/>
            <a:ext cx="2096952" cy="2993398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26617481-8485-4841-A9C7-7B11935049A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40205" y="1906648"/>
            <a:ext cx="2115475" cy="2993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26833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20B4F40-BA62-4DA9-82FC-C3FD0891DE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Analiza SWOT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A99914B-D57E-4BEB-860E-746613AC73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pl-PL" dirty="0"/>
              <a:t>Narzędzie analityczne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dirty="0"/>
              <a:t>Określenie celu i przedmiotu analizy SWOT – warto doprecyzować celi i przedmiot w Planie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7B520C6C-8541-4B2B-8B65-17AC676EB252}"/>
              </a:ext>
            </a:extLst>
          </p:cNvPr>
          <p:cNvSpPr txBox="1"/>
          <p:nvPr/>
        </p:nvSpPr>
        <p:spPr>
          <a:xfrm>
            <a:off x="1066800" y="5576706"/>
            <a:ext cx="10058400" cy="5847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lvl="0"/>
            <a:r>
              <a:rPr lang="pl-PL" sz="1600" b="1" dirty="0"/>
              <a:t>Rekomendacja</a:t>
            </a:r>
          </a:p>
          <a:p>
            <a:pPr lvl="0"/>
            <a:r>
              <a:rPr lang="pl-PL" sz="1600" dirty="0"/>
              <a:t>Analizę SWOT warto umieścić przed sformułowaniem ostatecznych wniosków z diagnozy.</a:t>
            </a:r>
          </a:p>
        </p:txBody>
      </p:sp>
    </p:spTree>
    <p:extLst>
      <p:ext uri="{BB962C8B-B14F-4D97-AF65-F5344CB8AC3E}">
        <p14:creationId xmlns:p14="http://schemas.microsoft.com/office/powerpoint/2010/main" val="10240369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27FB116-87C4-45FF-B7CB-33E1C3C76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Adresacie Planu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B16E6FF-D26A-4ADE-BE6A-6AD8C33073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l-PL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Adresaci instytucjonalni: 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pl-PL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MCPS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pl-PL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OWES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pl-PL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JST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pl-PL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UP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pl-PL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OPS i PCPR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pl-PL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PES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pl-PL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TISE</a:t>
            </a:r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30654614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27FB116-87C4-45FF-B7CB-33E1C3C76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Misja w Planie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B16E6FF-D26A-4ADE-BE6A-6AD8C33073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just">
              <a:buNone/>
            </a:pPr>
            <a:r>
              <a:rPr lang="pl-PL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Misja Planu wiąże się ze wskazaniem przyczyn jego powstania oraz funkcji jaką ma spełnić. Poniżej lista elementów wpływających na misję dokumentu:</a:t>
            </a:r>
            <a:endParaRPr lang="pl-PL" sz="1800" i="1" dirty="0">
              <a:effectLst/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pl-PL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kontynuacja wcześniejszego planu;</a:t>
            </a:r>
            <a:endParaRPr lang="pl-PL" sz="1800" i="1" dirty="0">
              <a:effectLst/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pl-PL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potrzeba zaplanowania rozwoju sektora ES;</a:t>
            </a:r>
            <a:endParaRPr lang="pl-PL" sz="1800" i="1" dirty="0">
              <a:effectLst/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pl-PL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obowiązek stworzenia planu;</a:t>
            </a:r>
            <a:endParaRPr lang="pl-PL" sz="1800" i="1" dirty="0">
              <a:effectLst/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pl-PL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funkcja inspiracyjna;</a:t>
            </a:r>
            <a:endParaRPr lang="pl-PL" sz="1800" i="1" dirty="0">
              <a:effectLst/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pl-PL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funkcja porządkująca/koordynacyjna;</a:t>
            </a:r>
            <a:endParaRPr lang="pl-PL" sz="1800" i="1" dirty="0">
              <a:effectLst/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pl-PL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ułatwienie w codziennej pracy;</a:t>
            </a:r>
            <a:endParaRPr lang="pl-PL" sz="1800" i="1" dirty="0">
              <a:effectLst/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pl-PL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ułatwienie w komunikacji;</a:t>
            </a:r>
            <a:endParaRPr lang="pl-PL" sz="1800" i="1" dirty="0">
              <a:effectLst/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pl-PL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uzasadnienie własnych działań.</a:t>
            </a:r>
            <a:endParaRPr lang="pl-PL" sz="1800" i="1" dirty="0">
              <a:effectLst/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441141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27FB116-87C4-45FF-B7CB-33E1C3C76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Wizja w Planie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B16E6FF-D26A-4ADE-BE6A-6AD8C33073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pl-PL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 ciągu najbliższych 10 lat ES w województwie mazowieckim być:</a:t>
            </a:r>
            <a:endParaRPr lang="pl-PL" sz="1800" i="1" dirty="0">
              <a:effectLst/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pl-PL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Popularna i modna</a:t>
            </a:r>
            <a:endParaRPr lang="pl-PL" sz="1800" i="1" dirty="0">
              <a:effectLst/>
              <a:latin typeface="Arial" panose="020B0604020202020204" pitchFamily="34" charset="0"/>
              <a:ea typeface="Calibri" panose="020F0502020204030204" pitchFamily="34" charset="0"/>
              <a:cs typeface="Symbol" panose="05050102010706020507" pitchFamily="18" charset="2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pl-PL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Lubiana, a  przez to akceptowana przez zwykłych ludzi</a:t>
            </a:r>
            <a:endParaRPr lang="pl-PL" sz="1800" i="1" dirty="0">
              <a:effectLst/>
              <a:latin typeface="Arial" panose="020B0604020202020204" pitchFamily="34" charset="0"/>
              <a:ea typeface="Calibri" panose="020F0502020204030204" pitchFamily="34" charset="0"/>
              <a:cs typeface="Symbol" panose="05050102010706020507" pitchFamily="18" charset="2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pl-PL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Znana i rozumiana przez zwykłych ludzi</a:t>
            </a:r>
            <a:endParaRPr lang="pl-PL" sz="1800" i="1" dirty="0">
              <a:effectLst/>
              <a:latin typeface="Arial" panose="020B0604020202020204" pitchFamily="34" charset="0"/>
              <a:ea typeface="Calibri" panose="020F0502020204030204" pitchFamily="34" charset="0"/>
              <a:cs typeface="Symbol" panose="05050102010706020507" pitchFamily="18" charset="2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pl-PL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Potrzebna</a:t>
            </a:r>
            <a:endParaRPr lang="pl-PL" sz="1800" i="1" dirty="0">
              <a:effectLst/>
              <a:latin typeface="Arial" panose="020B0604020202020204" pitchFamily="34" charset="0"/>
              <a:ea typeface="Calibri" panose="020F0502020204030204" pitchFamily="34" charset="0"/>
              <a:cs typeface="Symbol" panose="05050102010706020507" pitchFamily="18" charset="2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pl-PL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Zapewniająca standard życia osobom pracującym w sektorze</a:t>
            </a:r>
            <a:endParaRPr lang="pl-PL" sz="1800" i="1" dirty="0">
              <a:effectLst/>
              <a:latin typeface="Arial" panose="020B0604020202020204" pitchFamily="34" charset="0"/>
              <a:ea typeface="Calibri" panose="020F0502020204030204" pitchFamily="34" charset="0"/>
              <a:cs typeface="Symbol" panose="05050102010706020507" pitchFamily="18" charset="2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pl-PL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Nastawiona na współpracę i budowanie pozytywnych relacji między ES a otoczeniem </a:t>
            </a:r>
            <a:endParaRPr lang="pl-PL" sz="1800" i="1" dirty="0">
              <a:effectLst/>
              <a:latin typeface="Arial" panose="020B0604020202020204" pitchFamily="34" charset="0"/>
              <a:ea typeface="Calibri" panose="020F0502020204030204" pitchFamily="34" charset="0"/>
              <a:cs typeface="Symbol" panose="05050102010706020507" pitchFamily="18" charset="2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pl-PL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Zapewniająca dobry klimat do rozwoju sektora ES</a:t>
            </a:r>
            <a:endParaRPr lang="pl-PL" sz="1800" i="1" dirty="0">
              <a:effectLst/>
              <a:latin typeface="Arial" panose="020B0604020202020204" pitchFamily="34" charset="0"/>
              <a:ea typeface="Calibri" panose="020F0502020204030204" pitchFamily="34" charset="0"/>
              <a:cs typeface="Symbol" panose="05050102010706020507" pitchFamily="18" charset="2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pl-PL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Znacząca, a tym samym budująca kapitał społeczny i bazująca na solidarności społecznej</a:t>
            </a:r>
            <a:endParaRPr lang="pl-PL" sz="1800" i="1" dirty="0">
              <a:effectLst/>
              <a:latin typeface="Arial" panose="020B0604020202020204" pitchFamily="34" charset="0"/>
              <a:ea typeface="Calibri" panose="020F0502020204030204" pitchFamily="34" charset="0"/>
              <a:cs typeface="Symbol" panose="05050102010706020507" pitchFamily="18" charset="2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pl-PL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Przedsiębiorcza i profesjonalna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pl-PL" sz="18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Samodzielna i niezależna, choć mogąca liczyć na dostęp do finasowania w określonych sytuacjach</a:t>
            </a:r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31815136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79B16F-814D-407A-8310-896F5ED6E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Cel główny Planu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8BA6F79-9082-4A76-BA8A-25B9C9B23A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18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Ekonomia społeczna i solidarna jest integralnym oraz ugruntowanym elementem życia społeczno-gospodarczego województwa mazowieckiego. Zapewniona jest swoboda realizacji różnorodnych inicjatyw z zakresu ekonomii społecznej oraz niezbędne i adekwatne wsparcie w ich prowadzeniu.</a:t>
            </a:r>
            <a:endParaRPr lang="pl-PL" i="1" dirty="0"/>
          </a:p>
        </p:txBody>
      </p:sp>
    </p:spTree>
    <p:extLst>
      <p:ext uri="{BB962C8B-B14F-4D97-AF65-F5344CB8AC3E}">
        <p14:creationId xmlns:p14="http://schemas.microsoft.com/office/powerpoint/2010/main" val="46896920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79B16F-814D-407A-8310-896F5ED6E2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Cele szczegółowe Planu</a:t>
            </a:r>
          </a:p>
        </p:txBody>
      </p:sp>
      <p:graphicFrame>
        <p:nvGraphicFramePr>
          <p:cNvPr id="13" name="Symbol zastępczy zawartości 12">
            <a:extLst>
              <a:ext uri="{FF2B5EF4-FFF2-40B4-BE49-F238E27FC236}">
                <a16:creationId xmlns:a16="http://schemas.microsoft.com/office/drawing/2014/main" id="{EDD2FA81-888C-43AA-91B9-7A5CBE1CE0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42068410"/>
              </p:ext>
            </p:extLst>
          </p:nvPr>
        </p:nvGraphicFramePr>
        <p:xfrm>
          <a:off x="1669241" y="2656935"/>
          <a:ext cx="8853518" cy="2711934"/>
        </p:xfrm>
        <a:graphic>
          <a:graphicData uri="http://schemas.openxmlformats.org/drawingml/2006/table">
            <a:tbl>
              <a:tblPr firstRow="1" firstCol="1" bandRow="1"/>
              <a:tblGrid>
                <a:gridCol w="3235365">
                  <a:extLst>
                    <a:ext uri="{9D8B030D-6E8A-4147-A177-3AD203B41FA5}">
                      <a16:colId xmlns:a16="http://schemas.microsoft.com/office/drawing/2014/main" val="3466162054"/>
                    </a:ext>
                  </a:extLst>
                </a:gridCol>
                <a:gridCol w="5618153">
                  <a:extLst>
                    <a:ext uri="{9D8B030D-6E8A-4147-A177-3AD203B41FA5}">
                      <a16:colId xmlns:a16="http://schemas.microsoft.com/office/drawing/2014/main" val="3394921989"/>
                    </a:ext>
                  </a:extLst>
                </a:gridCol>
              </a:tblGrid>
              <a:tr h="246539">
                <a:tc>
                  <a:txBody>
                    <a:bodyPr/>
                    <a:lstStyle/>
                    <a:p>
                      <a:pPr algn="just"/>
                      <a:r>
                        <a:rPr lang="pl-PL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Dział / Kierunek interwencji</a:t>
                      </a:r>
                      <a:endParaRPr lang="pl-P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Cel szczegółowy</a:t>
                      </a:r>
                      <a:endParaRPr lang="pl-P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3164511"/>
                  </a:ext>
                </a:extLst>
              </a:tr>
              <a:tr h="493079">
                <a:tc>
                  <a:txBody>
                    <a:bodyPr/>
                    <a:lstStyle/>
                    <a:p>
                      <a:pPr marL="0" lvl="0" indent="0" algn="l">
                        <a:buSzPts val="1200"/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pl-PL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 Promocja, edukacja </a:t>
                      </a:r>
                      <a:br>
                        <a:rPr lang="pl-PL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pl-PL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 informacja</a:t>
                      </a:r>
                      <a:endParaRPr lang="pl-P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1 - Wzrost świadomości istnienia ES wśród mieszkańców województwa mazowieckiego</a:t>
                      </a:r>
                      <a:endParaRPr lang="pl-P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4906010"/>
                  </a:ext>
                </a:extLst>
              </a:tr>
              <a:tr h="493079">
                <a:tc>
                  <a:txBody>
                    <a:bodyPr/>
                    <a:lstStyle/>
                    <a:p>
                      <a:pPr marL="0" lvl="0" indent="0" algn="l">
                        <a:buSzPts val="1200"/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pl-PL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 Podmioty rynkowe</a:t>
                      </a:r>
                      <a:endParaRPr lang="pl-P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2 - Zwiększenie stabilności funkcjonowania podmiotów rynkowych</a:t>
                      </a:r>
                      <a:endParaRPr lang="pl-P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5069490"/>
                  </a:ext>
                </a:extLst>
              </a:tr>
              <a:tr h="493079">
                <a:tc>
                  <a:txBody>
                    <a:bodyPr/>
                    <a:lstStyle/>
                    <a:p>
                      <a:pPr marL="0" lvl="0" indent="0" algn="l">
                        <a:buSzPts val="1200"/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pl-PL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 Podmioty reintegracyjne</a:t>
                      </a:r>
                      <a:endParaRPr lang="pl-P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3 - Poprawa dostępu do dobrej jakości usług integracyjnych</a:t>
                      </a:r>
                      <a:endParaRPr lang="pl-P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8159030"/>
                  </a:ext>
                </a:extLst>
              </a:tr>
              <a:tr h="493079">
                <a:tc>
                  <a:txBody>
                    <a:bodyPr/>
                    <a:lstStyle/>
                    <a:p>
                      <a:pPr marL="0" lvl="0" indent="0" algn="l">
                        <a:buSzPts val="1200"/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pl-PL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 Wsparcie ekonomii społecznej</a:t>
                      </a:r>
                      <a:endParaRPr lang="pl-P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4 - Zwiększenie zaangażowania instytucji publicznych oraz organizacji pozarządowych w rozwój ES</a:t>
                      </a:r>
                      <a:endParaRPr lang="pl-P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6888798"/>
                  </a:ext>
                </a:extLst>
              </a:tr>
              <a:tr h="493079">
                <a:tc>
                  <a:txBody>
                    <a:bodyPr/>
                    <a:lstStyle/>
                    <a:p>
                      <a:pPr marL="0" lvl="0" indent="0" algn="l">
                        <a:buSzPts val="1200"/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pl-PL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5. Współpraca z otoczeniem i rzecznictwo</a:t>
                      </a:r>
                      <a:endParaRPr lang="pl-P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5 - Zainicjowanie współpracy i rzecznictwa na rzecz ES </a:t>
                      </a:r>
                      <a:br>
                        <a:rPr lang="pl-PL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pl-PL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 środowisku biznesu i oświaty</a:t>
                      </a:r>
                      <a:endParaRPr lang="pl-P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03976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24110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2381094-0F65-4A12-B23B-F155840A8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Strategia Rozwoju Województwa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F339889-B9E4-4208-852E-56D3A9F35E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86662D21-CD93-4606-8975-8A20F23964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2466833"/>
            <a:ext cx="10055910" cy="3105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3315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2381094-0F65-4A12-B23B-F155840A80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SRW - cd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F339889-B9E4-4208-852E-56D3A9F35E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87ABE296-6D18-43A4-9FBD-861EAD7205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8588" y="79078"/>
            <a:ext cx="8807916" cy="6106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1784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79595A-098D-43B6-9458-8294663F4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Kierunki interwencji i działania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F92F7BC-821D-4817-ADB5-CEAC8C6435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graphicFrame>
        <p:nvGraphicFramePr>
          <p:cNvPr id="6" name="Symbol zastępczy zawartości 12">
            <a:extLst>
              <a:ext uri="{FF2B5EF4-FFF2-40B4-BE49-F238E27FC236}">
                <a16:creationId xmlns:a16="http://schemas.microsoft.com/office/drawing/2014/main" id="{908CC797-922A-4C94-99C2-BF0822DCCAA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0892117"/>
              </p:ext>
            </p:extLst>
          </p:nvPr>
        </p:nvGraphicFramePr>
        <p:xfrm>
          <a:off x="1669241" y="2656935"/>
          <a:ext cx="8853518" cy="2711934"/>
        </p:xfrm>
        <a:graphic>
          <a:graphicData uri="http://schemas.openxmlformats.org/drawingml/2006/table">
            <a:tbl>
              <a:tblPr firstRow="1" firstCol="1" bandRow="1"/>
              <a:tblGrid>
                <a:gridCol w="3235365">
                  <a:extLst>
                    <a:ext uri="{9D8B030D-6E8A-4147-A177-3AD203B41FA5}">
                      <a16:colId xmlns:a16="http://schemas.microsoft.com/office/drawing/2014/main" val="3466162054"/>
                    </a:ext>
                  </a:extLst>
                </a:gridCol>
                <a:gridCol w="5618153">
                  <a:extLst>
                    <a:ext uri="{9D8B030D-6E8A-4147-A177-3AD203B41FA5}">
                      <a16:colId xmlns:a16="http://schemas.microsoft.com/office/drawing/2014/main" val="3394921989"/>
                    </a:ext>
                  </a:extLst>
                </a:gridCol>
              </a:tblGrid>
              <a:tr h="246539">
                <a:tc>
                  <a:txBody>
                    <a:bodyPr/>
                    <a:lstStyle/>
                    <a:p>
                      <a:pPr algn="just"/>
                      <a:r>
                        <a:rPr lang="pl-PL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Dział / Kierunek interwencji</a:t>
                      </a:r>
                      <a:endParaRPr lang="pl-P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sz="11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Cel szczegółowy</a:t>
                      </a:r>
                      <a:endParaRPr lang="pl-P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3164511"/>
                  </a:ext>
                </a:extLst>
              </a:tr>
              <a:tr h="493079">
                <a:tc>
                  <a:txBody>
                    <a:bodyPr/>
                    <a:lstStyle/>
                    <a:p>
                      <a:pPr marL="0" lvl="0" indent="0" algn="l">
                        <a:buSzPts val="1200"/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pl-PL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 Promocja, edukacja </a:t>
                      </a:r>
                      <a:br>
                        <a:rPr lang="pl-PL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pl-PL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i informacja</a:t>
                      </a:r>
                      <a:endParaRPr lang="pl-P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1 - Wzrost świadomości istnienia ES wśród mieszkańców województwa mazowieckiego</a:t>
                      </a:r>
                      <a:endParaRPr lang="pl-P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4906010"/>
                  </a:ext>
                </a:extLst>
              </a:tr>
              <a:tr h="493079">
                <a:tc>
                  <a:txBody>
                    <a:bodyPr/>
                    <a:lstStyle/>
                    <a:p>
                      <a:pPr marL="0" lvl="0" indent="0" algn="l">
                        <a:buSzPts val="1200"/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pl-PL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 Podmioty rynkowe</a:t>
                      </a:r>
                      <a:endParaRPr lang="pl-P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2 - Zwiększenie stabilności funkcjonowania podmiotów rynkowych</a:t>
                      </a:r>
                      <a:endParaRPr lang="pl-P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5069490"/>
                  </a:ext>
                </a:extLst>
              </a:tr>
              <a:tr h="493079">
                <a:tc>
                  <a:txBody>
                    <a:bodyPr/>
                    <a:lstStyle/>
                    <a:p>
                      <a:pPr marL="0" lvl="0" indent="0" algn="l">
                        <a:buSzPts val="1200"/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pl-PL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 Podmioty reintegracyjne</a:t>
                      </a:r>
                      <a:endParaRPr lang="pl-P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3 - Poprawa dostępu do dobrej jakości usług integracyjnych</a:t>
                      </a:r>
                      <a:endParaRPr lang="pl-P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8159030"/>
                  </a:ext>
                </a:extLst>
              </a:tr>
              <a:tr h="493079">
                <a:tc>
                  <a:txBody>
                    <a:bodyPr/>
                    <a:lstStyle/>
                    <a:p>
                      <a:pPr marL="0" lvl="0" indent="0" algn="l">
                        <a:buSzPts val="1200"/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pl-PL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 Wsparcie ekonomii społecznej</a:t>
                      </a:r>
                      <a:endParaRPr lang="pl-P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4 - Zwiększenie zaangażowania instytucji publicznych oraz organizacji pozarządowych w rozwój ES</a:t>
                      </a:r>
                      <a:endParaRPr lang="pl-P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6888798"/>
                  </a:ext>
                </a:extLst>
              </a:tr>
              <a:tr h="493079">
                <a:tc>
                  <a:txBody>
                    <a:bodyPr/>
                    <a:lstStyle/>
                    <a:p>
                      <a:pPr marL="0" lvl="0" indent="0" algn="l">
                        <a:buSzPts val="1200"/>
                        <a:buFont typeface="+mj-lt"/>
                        <a:buNone/>
                        <a:tabLst>
                          <a:tab pos="228600" algn="l"/>
                        </a:tabLst>
                      </a:pPr>
                      <a:r>
                        <a:rPr lang="pl-PL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5. Współpraca z otoczeniem i rzecznictwo</a:t>
                      </a:r>
                      <a:endParaRPr lang="pl-P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l-PL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5 - Zainicjowanie współpracy i rzecznictwa na rzecz ES </a:t>
                      </a:r>
                      <a:br>
                        <a:rPr lang="pl-PL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</a:br>
                      <a:r>
                        <a:rPr lang="pl-PL" sz="1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w środowisku biznesu i oświaty</a:t>
                      </a:r>
                      <a:endParaRPr lang="pl-PL" sz="1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03976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2451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36E6739-B538-4A27-B0F1-04F52B305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Założenia wstępne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714DA8B-DDC4-46FF-9E5E-612EF785C7B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350880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1799D82-9600-40AB-B727-5688C7731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Produkty, rezultaty, wskaźniki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2AC633E-D27E-4B96-932C-0B414E76F6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pl-PL" dirty="0"/>
              <a:t>Produkty nazywane niekiedy rezultatami twardymi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dirty="0"/>
              <a:t>Rezultaty odnoszą się do celów projektu</a:t>
            </a:r>
          </a:p>
        </p:txBody>
      </p:sp>
    </p:spTree>
    <p:extLst>
      <p:ext uri="{BB962C8B-B14F-4D97-AF65-F5344CB8AC3E}">
        <p14:creationId xmlns:p14="http://schemas.microsoft.com/office/powerpoint/2010/main" val="22305281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F88BD58-08F4-47BB-843E-791FA4940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Główne rekomendacje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177EB87-7498-47CF-9DE4-BA66C92DD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pl-PL" dirty="0"/>
              <a:t>Rozstrzygnąć kwestię Planu jako dokumentu </a:t>
            </a:r>
            <a:r>
              <a:rPr lang="pl-PL" b="1" dirty="0"/>
              <a:t>strategicznego i/lub wdrożeniowo-operacyjnego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dirty="0"/>
              <a:t>Przeanalizować i zmodyfikować lub mocniej uzasadnić/wyjaśnić przyjętą </a:t>
            </a:r>
            <a:r>
              <a:rPr lang="pl-PL" b="1" dirty="0"/>
              <a:t>koncepcję diagnozy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dirty="0"/>
              <a:t>W większym stopniu zwrócić uwagę w diagnozie na </a:t>
            </a:r>
            <a:r>
              <a:rPr lang="pl-PL" b="1" dirty="0"/>
              <a:t>kondycję PES, w tym PS</a:t>
            </a:r>
            <a:r>
              <a:rPr lang="pl-PL" dirty="0"/>
              <a:t>, a nie jedynie na stan liczbowy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dirty="0"/>
              <a:t>W diagnozie zawrzeć </a:t>
            </a:r>
            <a:r>
              <a:rPr lang="pl-PL" b="1" dirty="0"/>
              <a:t>jedynie te informacje, które mają znaczenie funkcjonalne </a:t>
            </a:r>
            <a:r>
              <a:rPr lang="pl-PL" dirty="0"/>
              <a:t>dla wyciąganych wniosków na temat sektora 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dirty="0"/>
              <a:t>W większym stopniu dokonać </a:t>
            </a:r>
            <a:r>
              <a:rPr lang="pl-PL" b="1" dirty="0"/>
              <a:t>interpretacji danych</a:t>
            </a:r>
            <a:r>
              <a:rPr lang="pl-PL" dirty="0"/>
              <a:t>, aby w sposób logiczny dało się z nich wyprowadzić cele, kierunki interwencji i działania.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dirty="0"/>
              <a:t>Przemyśleć rolę wskaźników i </a:t>
            </a:r>
            <a:r>
              <a:rPr lang="pl-PL" b="1" dirty="0"/>
              <a:t>zmniejszyć ich ilość</a:t>
            </a:r>
            <a:r>
              <a:rPr lang="pl-PL" dirty="0"/>
              <a:t>.</a:t>
            </a:r>
          </a:p>
          <a:p>
            <a:pPr>
              <a:buFont typeface="Wingdings" panose="05000000000000000000" pitchFamily="2" charset="2"/>
              <a:buChar char="q"/>
            </a:pPr>
            <a:endParaRPr lang="pl-PL" dirty="0"/>
          </a:p>
          <a:p>
            <a:pPr>
              <a:buFont typeface="Wingdings" panose="05000000000000000000" pitchFamily="2" charset="2"/>
              <a:buChar char="q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368518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2F11E2E-B406-42C8-B63C-52C7346ED3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Dziękuję za uwagę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2C42211A-8DEC-475F-B210-FDC7880F4B6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751309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224FD62-BD09-4E6F-9DE3-9F236E378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Model tworzenia RPRES - proces</a:t>
            </a:r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702549CB-12C2-46D1-8AD4-2D92CE5311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40B38BC1-881E-4878-94A4-1738C9A1D3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3934" y="1763997"/>
            <a:ext cx="6704738" cy="4533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6839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F2B0544-647D-436E-96C0-BC71DAE9B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Model tworzenia RPRES - standaryzacja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E487AC7-B2B3-44A3-908A-F753B26B79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F462075B-4935-4846-9692-48735D7B94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2325364"/>
            <a:ext cx="10070735" cy="2795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999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11CCAD2-0287-4C94-BAE7-975F944793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Model tworzenia RPRES - dylematy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85C493B-278B-4309-938E-E6C428621A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pl-PL" sz="3600" dirty="0"/>
          </a:p>
          <a:p>
            <a:pPr algn="ctr"/>
            <a:endParaRPr lang="pl-PL" sz="3600" dirty="0"/>
          </a:p>
          <a:p>
            <a:pPr algn="ctr"/>
            <a:r>
              <a:rPr lang="pl-PL" sz="3600" b="1" dirty="0"/>
              <a:t>Program operacyjno-wdrożeniowe</a:t>
            </a:r>
            <a:r>
              <a:rPr lang="pl-PL" sz="3600" dirty="0"/>
              <a:t> </a:t>
            </a:r>
            <a:r>
              <a:rPr lang="pl-PL" sz="3600" i="1" dirty="0"/>
              <a:t>vs</a:t>
            </a:r>
            <a:r>
              <a:rPr lang="pl-PL" sz="3600" dirty="0"/>
              <a:t> </a:t>
            </a:r>
            <a:r>
              <a:rPr lang="pl-PL" sz="3600" b="1" dirty="0"/>
              <a:t>Strategia</a:t>
            </a:r>
          </a:p>
        </p:txBody>
      </p:sp>
    </p:spTree>
    <p:extLst>
      <p:ext uri="{BB962C8B-B14F-4D97-AF65-F5344CB8AC3E}">
        <p14:creationId xmlns:p14="http://schemas.microsoft.com/office/powerpoint/2010/main" val="42387491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FE30306-E0B9-485C-8F3B-905ED40316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Plan Rozwoje ES na Mazowszu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73E749D-F4A1-4724-BBDC-E98F323380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pl-PL" dirty="0"/>
              <a:t>Perspektywa czasowa 2021-2030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dirty="0"/>
              <a:t>Charakter strategiczny i wdrożeniowy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pl-PL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Zgodny ze Strategią Rozwoju Województwa Mazowieckiego oraz nowopowstającą Strategią Polityki Społecznej Województwa Mazowieckiego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0775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36E6739-B538-4A27-B0F1-04F52B305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Analiza elementów Planu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8714DA8B-DDC4-46FF-9E5E-612EF785C7B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9459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FAFC235-9EA2-40EE-A1EC-CDA2395219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Część diagnostyczna Planu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669F509-DFFF-4F9E-BB8B-3D43AA416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just">
              <a:buNone/>
              <a:tabLst>
                <a:tab pos="457200" algn="l"/>
              </a:tabLst>
            </a:pPr>
            <a:r>
              <a:rPr lang="pl-PL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Przedstawiona została sytuacja społeczno-ekonomiczna województwa</a:t>
            </a:r>
          </a:p>
          <a:p>
            <a:pPr marL="0" lvl="0" indent="0" algn="just">
              <a:buNone/>
              <a:tabLst>
                <a:tab pos="457200" algn="l"/>
              </a:tabLst>
            </a:pPr>
            <a:r>
              <a:rPr lang="pl-PL" sz="18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Dane prezentowane są w podziale na 3 sekcje:</a:t>
            </a:r>
            <a:endParaRPr lang="pl-PL" sz="1800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</a:tabLst>
            </a:pPr>
            <a:r>
              <a:rPr lang="pl-PL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Sektor ekonomii społecznej i jego otoczenie;</a:t>
            </a:r>
            <a:endParaRPr lang="pl-PL" sz="1800" i="1" dirty="0">
              <a:effectLst/>
              <a:latin typeface="Arial" panose="020B0604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</a:tabLst>
            </a:pPr>
            <a:r>
              <a:rPr lang="pl-PL" sz="1800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Kapitał ludzki ekonomii społecznej;</a:t>
            </a:r>
          </a:p>
          <a:p>
            <a:pPr marL="342900" lvl="0" indent="-342900" algn="just">
              <a:buFont typeface="+mj-lt"/>
              <a:buAutoNum type="arabicPeriod"/>
              <a:tabLst>
                <a:tab pos="457200" algn="l"/>
              </a:tabLst>
            </a:pPr>
            <a:r>
              <a:rPr lang="pl-PL" sz="1800" i="1" dirty="0">
                <a:latin typeface="Arial" panose="020B0604020202020204" pitchFamily="34" charset="0"/>
                <a:cs typeface="Arial" panose="020B0604020202020204" pitchFamily="34" charset="0"/>
              </a:rPr>
              <a:t>Dokumenty</a:t>
            </a:r>
            <a:r>
              <a:rPr lang="pl-PL" sz="1800" i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strategiczne i ich główne kierunki działań.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9749510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cja">
  <a:themeElements>
    <a:clrScheme name="Retrospekcj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cj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cj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452</TotalTime>
  <Words>2001</Words>
  <Application>Microsoft Office PowerPoint</Application>
  <PresentationFormat>Panoramiczny</PresentationFormat>
  <Paragraphs>214</Paragraphs>
  <Slides>32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32</vt:i4>
      </vt:variant>
    </vt:vector>
  </HeadingPairs>
  <TitlesOfParts>
    <vt:vector size="39" baseType="lpstr">
      <vt:lpstr>Arial</vt:lpstr>
      <vt:lpstr>Calibri</vt:lpstr>
      <vt:lpstr>Calibri Light</vt:lpstr>
      <vt:lpstr>Symbol</vt:lpstr>
      <vt:lpstr>Times New Roman</vt:lpstr>
      <vt:lpstr>Wingdings</vt:lpstr>
      <vt:lpstr>Retrospekcja</vt:lpstr>
      <vt:lpstr>Analiza i ocena roboczej wersji „Planu  Rozwoju Ekonomii Społecznej na Mazowszu  na lata 2021-2030</vt:lpstr>
      <vt:lpstr>Zagadnienia</vt:lpstr>
      <vt:lpstr>Założenia wstępne</vt:lpstr>
      <vt:lpstr>Model tworzenia RPRES - proces</vt:lpstr>
      <vt:lpstr>Model tworzenia RPRES - standaryzacja</vt:lpstr>
      <vt:lpstr>Model tworzenia RPRES - dylematy</vt:lpstr>
      <vt:lpstr>Plan Rozwoje ES na Mazowszu</vt:lpstr>
      <vt:lpstr>Analiza elementów Planu</vt:lpstr>
      <vt:lpstr>Część diagnostyczna Planu</vt:lpstr>
      <vt:lpstr>Część diagnostyczna Planu - cd</vt:lpstr>
      <vt:lpstr>Część diagnostyczna Planu - cd</vt:lpstr>
      <vt:lpstr>Część diagnostyczna Planu - cd</vt:lpstr>
      <vt:lpstr>Część diagnostyczna Planu - cd</vt:lpstr>
      <vt:lpstr>Część diagnostyczna Planu - cd</vt:lpstr>
      <vt:lpstr>A może spojrzeć inaczej?</vt:lpstr>
      <vt:lpstr>Prezentacja programu PowerPoint</vt:lpstr>
      <vt:lpstr>Definicja ekonomii społecznej</vt:lpstr>
      <vt:lpstr>Kiedy rozwija się sektor ES?</vt:lpstr>
      <vt:lpstr>Dlaczego 7 obszarów?</vt:lpstr>
      <vt:lpstr>Źródła wiedzy już istnieją</vt:lpstr>
      <vt:lpstr>Analiza SWOT</vt:lpstr>
      <vt:lpstr>Adresacie Planu</vt:lpstr>
      <vt:lpstr>Misja w Planie</vt:lpstr>
      <vt:lpstr>Wizja w Planie</vt:lpstr>
      <vt:lpstr>Cel główny Planu</vt:lpstr>
      <vt:lpstr>Cele szczegółowe Planu</vt:lpstr>
      <vt:lpstr>Strategia Rozwoju Województwa</vt:lpstr>
      <vt:lpstr>SRW - cd</vt:lpstr>
      <vt:lpstr>Kierunki interwencji i działania</vt:lpstr>
      <vt:lpstr>Produkty, rezultaty, wskaźniki</vt:lpstr>
      <vt:lpstr>Główne rekomendacje</vt:lpstr>
      <vt:lpstr>Dziękuję za uwagę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Obrona przed technikami manipulacyjnymi  podczas negocjacji</dc:title>
  <dc:creator>Przemysław Kozak</dc:creator>
  <cp:lastModifiedBy>Przemysław Kozak</cp:lastModifiedBy>
  <cp:revision>40</cp:revision>
  <cp:lastPrinted>2019-10-23T08:40:33Z</cp:lastPrinted>
  <dcterms:created xsi:type="dcterms:W3CDTF">2019-10-21T19:34:28Z</dcterms:created>
  <dcterms:modified xsi:type="dcterms:W3CDTF">2020-09-24T07:42:08Z</dcterms:modified>
</cp:coreProperties>
</file>