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3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Relationship Id="rId4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Zarządzanie projektowe</a:t>
            </a:r>
          </a:p>
        </c:rich>
      </c:tx>
      <c:layout>
        <c:manualLayout>
          <c:xMode val="edge"/>
          <c:yMode val="edge"/>
          <c:x val="0.37772838528488478"/>
          <c:y val="3.01886792452830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Projekt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Arkusz1!$A$2:$A$9</c:f>
              <c:strCache>
                <c:ptCount val="8"/>
                <c:pt idx="0">
                  <c:v>Styczeń</c:v>
                </c:pt>
                <c:pt idx="1">
                  <c:v>Luty</c:v>
                </c:pt>
                <c:pt idx="2">
                  <c:v>Marczec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>
                  <c:v>6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1</c:v>
                </c:pt>
                <c:pt idx="5">
                  <c:v>0</c:v>
                </c:pt>
                <c:pt idx="6">
                  <c:v>2</c:v>
                </c:pt>
                <c:pt idx="7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4A-4ED9-81E7-5E1E2E9F1B60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Projekt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Arkusz1!$A$2:$A$9</c:f>
              <c:strCache>
                <c:ptCount val="8"/>
                <c:pt idx="0">
                  <c:v>Styczeń</c:v>
                </c:pt>
                <c:pt idx="1">
                  <c:v>Luty</c:v>
                </c:pt>
                <c:pt idx="2">
                  <c:v>Marczec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</c:strCache>
            </c:strRef>
          </c:cat>
          <c:val>
            <c:numRef>
              <c:f>Arkusz1!$C$2:$C$9</c:f>
              <c:numCache>
                <c:formatCode>General</c:formatCode>
                <c:ptCount val="8"/>
                <c:pt idx="0">
                  <c:v>6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4A-4ED9-81E7-5E1E2E9F1B60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Projekt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Arkusz1!$A$2:$A$9</c:f>
              <c:strCache>
                <c:ptCount val="8"/>
                <c:pt idx="0">
                  <c:v>Styczeń</c:v>
                </c:pt>
                <c:pt idx="1">
                  <c:v>Luty</c:v>
                </c:pt>
                <c:pt idx="2">
                  <c:v>Marczec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</c:strCache>
            </c:strRef>
          </c:cat>
          <c:val>
            <c:numRef>
              <c:f>Arkusz1!$D$2:$D$9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4A-4ED9-81E7-5E1E2E9F1B60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Projekt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Arkusz1!$A$2:$A$9</c:f>
              <c:strCache>
                <c:ptCount val="8"/>
                <c:pt idx="0">
                  <c:v>Styczeń</c:v>
                </c:pt>
                <c:pt idx="1">
                  <c:v>Luty</c:v>
                </c:pt>
                <c:pt idx="2">
                  <c:v>Marczec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</c:strCache>
            </c:strRef>
          </c:cat>
          <c:val>
            <c:numRef>
              <c:f>Arkusz1!$E$2:$E$9</c:f>
              <c:numCache>
                <c:formatCode>General</c:formatCode>
                <c:ptCount val="8"/>
                <c:pt idx="0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1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4A-4ED9-81E7-5E1E2E9F1B60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Projekt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Arkusz1!$A$2:$A$9</c:f>
              <c:strCache>
                <c:ptCount val="8"/>
                <c:pt idx="0">
                  <c:v>Styczeń</c:v>
                </c:pt>
                <c:pt idx="1">
                  <c:v>Luty</c:v>
                </c:pt>
                <c:pt idx="2">
                  <c:v>Marczec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</c:strCache>
            </c:strRef>
          </c:cat>
          <c:val>
            <c:numRef>
              <c:f>Arkusz1!$F$2:$F$9</c:f>
              <c:numCache>
                <c:formatCode>General</c:formatCode>
                <c:ptCount val="8"/>
                <c:pt idx="0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4A-4ED9-81E7-5E1E2E9F1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2238207"/>
        <c:axId val="1562230719"/>
      </c:barChart>
      <c:catAx>
        <c:axId val="1562238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62230719"/>
        <c:crosses val="autoZero"/>
        <c:auto val="1"/>
        <c:lblAlgn val="ctr"/>
        <c:lblOffset val="100"/>
        <c:noMultiLvlLbl val="0"/>
      </c:catAx>
      <c:valAx>
        <c:axId val="1562230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62238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Arkusz1!$A$2:$C$17</cx:f>
        <cx:lvl ptCount="16">
          <cx:pt idx="0">Projekt 1</cx:pt>
          <cx:pt idx="1">Projekt 2</cx:pt>
          <cx:pt idx="2">Projekt 3</cx:pt>
          <cx:pt idx="3">Usługi </cx:pt>
          <cx:pt idx="4">Darowizny</cx:pt>
          <cx:pt idx="5">Projekt 6</cx:pt>
          <cx:pt idx="6">ŚRODKI Z 1%</cx:pt>
          <cx:pt idx="7">Projekt 1</cx:pt>
          <cx:pt idx="8">Projekt 2</cx:pt>
          <cx:pt idx="9">Usługi </cx:pt>
          <cx:pt idx="10">Projekt 4</cx:pt>
          <cx:pt idx="11">Projekt 5</cx:pt>
          <cx:pt idx="12">Projekt 1</cx:pt>
          <cx:pt idx="13">ŚRODKI Z 1%</cx:pt>
          <cx:pt idx="14">Odpłatna</cx:pt>
        </cx:lvl>
        <cx:lvl ptCount="16">
          <cx:pt idx="0">Projekt 1</cx:pt>
          <cx:pt idx="1">Projekt 2</cx:pt>
          <cx:pt idx="2">Projekt 3</cx:pt>
          <cx:pt idx="3">Projekt 4</cx:pt>
          <cx:pt idx="4">Projekt 5</cx:pt>
          <cx:pt idx="5">Projekt 6</cx:pt>
          <cx:pt idx="6">Projekt 7</cx:pt>
          <cx:pt idx="7">Łodyga 3</cx:pt>
          <cx:pt idx="8">Łodyga 3</cx:pt>
          <cx:pt idx="9">Łodyga 4</cx:pt>
          <cx:pt idx="10">Łodyga 4</cx:pt>
          <cx:pt idx="11">Łodyga 5</cx:pt>
          <cx:pt idx="12">Łodyga 5</cx:pt>
          <cx:pt idx="13">Łodyga 6</cx:pt>
          <cx:pt idx="14">Łodyga 6</cx:pt>
        </cx:lvl>
        <cx:lvl ptCount="16">
          <cx:pt idx="0">PROGRAM 1</cx:pt>
          <cx:pt idx="1">PROGRAM 1</cx:pt>
          <cx:pt idx="2">PROGRAM 1</cx:pt>
          <cx:pt idx="3">PROGRAM 1</cx:pt>
          <cx:pt idx="4">PROGRAM 1</cx:pt>
          <cx:pt idx="5">PROGRAM 1</cx:pt>
          <cx:pt idx="6">PROGRAM 1</cx:pt>
          <cx:pt idx="7">PROGRAM 2 </cx:pt>
          <cx:pt idx="8">PROGRAM 2 </cx:pt>
          <cx:pt idx="9">PROGRAM 2 </cx:pt>
          <cx:pt idx="10">PROGRAM 2 </cx:pt>
          <cx:pt idx="11">PROGRAM 2 </cx:pt>
          <cx:pt idx="12">PROGRAM 3</cx:pt>
          <cx:pt idx="13">PROGRAM 3</cx:pt>
          <cx:pt idx="14">PROGRAM 3</cx:pt>
        </cx:lvl>
      </cx:strDim>
      <cx:numDim type="size">
        <cx:f>Arkusz1!$D$2:$D$17</cx:f>
        <cx:lvl ptCount="16" formatCode="Standardowy">
          <cx:pt idx="0">6</cx:pt>
          <cx:pt idx="1">12</cx:pt>
          <cx:pt idx="2">18</cx:pt>
          <cx:pt idx="3">87</cx:pt>
          <cx:pt idx="4">88</cx:pt>
          <cx:pt idx="5">17</cx:pt>
          <cx:pt idx="6">9</cx:pt>
          <cx:pt idx="7">25</cx:pt>
          <cx:pt idx="8">23</cx:pt>
          <cx:pt idx="9">24</cx:pt>
          <cx:pt idx="10">89</cx:pt>
          <cx:pt idx="11">16</cx:pt>
          <cx:pt idx="12">19</cx:pt>
          <cx:pt idx="13">86</cx:pt>
          <cx:pt idx="14">10</cx:pt>
        </cx:lvl>
      </cx:numDim>
    </cx:data>
  </cx:chartData>
  <cx:chart>
    <cx:plotArea>
      <cx:plotAreaRegion>
        <cx:series layoutId="treemap" uniqueId="{678E3172-80BA-4C21-87E0-6781170D3876}">
          <cx:tx>
            <cx:txData>
              <cx:f>Arkusz1!$D$1</cx:f>
              <cx:v>Seria1</cx:v>
            </cx:txData>
          </cx:tx>
          <cx:dataLabels pos="inEnd">
            <cx:visibility seriesName="0" categoryName="1" value="0"/>
          </cx:dataLabels>
          <cx:dataId val="0"/>
          <cx:layoutPr>
            <cx:parentLabelLayout val="overlapping"/>
          </cx:layoutPr>
        </cx:series>
      </cx:plotAreaRegion>
    </cx:plotArea>
    <cx:legend pos="t" align="ctr" overlay="0"/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6F5D81-8DBB-4CCA-A278-795433EB888C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9E604F7F-7AEB-474A-8249-832703DEFD67}">
      <dgm:prSet phldrT="[Tekst]"/>
      <dgm:spPr>
        <a:xfrm rot="10800000">
          <a:off x="293512" y="1893093"/>
          <a:ext cx="2873980" cy="2313781"/>
        </a:xfrm>
        <a:prstGeom prst="round2SameRect">
          <a:avLst>
            <a:gd name="adj1" fmla="val 1050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  <a:t>Współpraca JST </a:t>
          </a:r>
          <a:b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</a:br>
          <a: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  <a:t>i NGO w tworzeniu polityk publicznych</a:t>
          </a:r>
        </a:p>
      </dgm:t>
    </dgm:pt>
    <dgm:pt modelId="{85C98118-F7AC-4CCC-91E1-1F0AF2DDA4AD}" type="parTrans" cxnId="{1F2DE14E-8F78-4459-9568-341A17845671}">
      <dgm:prSet/>
      <dgm:spPr/>
      <dgm:t>
        <a:bodyPr/>
        <a:lstStyle/>
        <a:p>
          <a:endParaRPr lang="pl-PL"/>
        </a:p>
      </dgm:t>
    </dgm:pt>
    <dgm:pt modelId="{C10E80F3-0461-4691-8779-23F11F897438}" type="sibTrans" cxnId="{1F2DE14E-8F78-4459-9568-341A17845671}">
      <dgm:prSet/>
      <dgm:spPr/>
      <dgm:t>
        <a:bodyPr/>
        <a:lstStyle/>
        <a:p>
          <a:endParaRPr lang="pl-PL"/>
        </a:p>
      </dgm:t>
    </dgm:pt>
    <dgm:pt modelId="{D5AC7F94-0B78-4674-A3FC-8D2177D5FF1B}">
      <dgm:prSet phldrT="[Tekst]"/>
      <dgm:spPr>
        <a:xfrm rot="10800000">
          <a:off x="3454891" y="1893093"/>
          <a:ext cx="2873980" cy="2313781"/>
        </a:xfrm>
        <a:prstGeom prst="round2SameRect">
          <a:avLst>
            <a:gd name="adj1" fmla="val 1050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  <a:t>Współpraca samorządu z organizacjami pozarządowymi </a:t>
          </a:r>
          <a:b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</a:br>
          <a: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  <a:t>w zakresie realizacji zadań publicznych</a:t>
          </a:r>
        </a:p>
      </dgm:t>
    </dgm:pt>
    <dgm:pt modelId="{E96CE41C-6AA5-4635-81C3-BE4BBC2F777F}" type="parTrans" cxnId="{28602C36-CB22-4BD0-BF96-A9ABAB34590C}">
      <dgm:prSet/>
      <dgm:spPr/>
      <dgm:t>
        <a:bodyPr/>
        <a:lstStyle/>
        <a:p>
          <a:endParaRPr lang="pl-PL"/>
        </a:p>
      </dgm:t>
    </dgm:pt>
    <dgm:pt modelId="{5C722C68-B22D-44EA-84FF-2F620E37D81A}" type="sibTrans" cxnId="{28602C36-CB22-4BD0-BF96-A9ABAB34590C}">
      <dgm:prSet/>
      <dgm:spPr/>
      <dgm:t>
        <a:bodyPr/>
        <a:lstStyle/>
        <a:p>
          <a:endParaRPr lang="pl-PL"/>
        </a:p>
      </dgm:t>
    </dgm:pt>
    <dgm:pt modelId="{4C4CF507-2D63-46EE-97EE-D9E130FFE8D5}">
      <dgm:prSet phldrT="[Tekst]"/>
      <dgm:spPr>
        <a:xfrm rot="10800000">
          <a:off x="6616269" y="1893093"/>
          <a:ext cx="2873980" cy="2313781"/>
        </a:xfrm>
        <a:prstGeom prst="round2SameRect">
          <a:avLst>
            <a:gd name="adj1" fmla="val 1050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  <a:t>Infrastruktura współpracy, tworzenie warunków </a:t>
          </a:r>
          <a:b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</a:br>
          <a: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  <a:t>do społecznej aktywności</a:t>
          </a:r>
        </a:p>
      </dgm:t>
    </dgm:pt>
    <dgm:pt modelId="{003C3E84-927E-47DC-AB61-BB7D55513C26}" type="parTrans" cxnId="{74E61DDC-3D5B-4008-9FF4-040ABF6A0E67}">
      <dgm:prSet/>
      <dgm:spPr/>
      <dgm:t>
        <a:bodyPr/>
        <a:lstStyle/>
        <a:p>
          <a:endParaRPr lang="pl-PL"/>
        </a:p>
      </dgm:t>
    </dgm:pt>
    <dgm:pt modelId="{00DD1D71-7B85-49DA-915D-7FA6242626BD}" type="sibTrans" cxnId="{74E61DDC-3D5B-4008-9FF4-040ABF6A0E67}">
      <dgm:prSet/>
      <dgm:spPr/>
      <dgm:t>
        <a:bodyPr/>
        <a:lstStyle/>
        <a:p>
          <a:endParaRPr lang="pl-PL"/>
        </a:p>
      </dgm:t>
    </dgm:pt>
    <dgm:pt modelId="{AB44D826-8C37-47AF-A4F1-0E179F82BB19}" type="pres">
      <dgm:prSet presAssocID="{F16F5D81-8DBB-4CCA-A278-795433EB888C}" presName="Name0" presStyleCnt="0">
        <dgm:presLayoutVars>
          <dgm:dir/>
          <dgm:resizeHandles val="exact"/>
        </dgm:presLayoutVars>
      </dgm:prSet>
      <dgm:spPr/>
    </dgm:pt>
    <dgm:pt modelId="{CCB164E6-FABE-4DEE-B23C-3BF1CA8C1DA5}" type="pres">
      <dgm:prSet presAssocID="{F16F5D81-8DBB-4CCA-A278-795433EB888C}" presName="bkgdShp" presStyleLbl="alignAccFollowNode1" presStyleIdx="0" presStyleCnt="1"/>
      <dgm:spPr>
        <a:xfrm>
          <a:off x="0" y="0"/>
          <a:ext cx="9783763" cy="1893093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B033E6CB-9C57-454F-9BA7-58DC1ECC7EE3}" type="pres">
      <dgm:prSet presAssocID="{F16F5D81-8DBB-4CCA-A278-795433EB888C}" presName="linComp" presStyleCnt="0"/>
      <dgm:spPr/>
    </dgm:pt>
    <dgm:pt modelId="{A32A1698-33C6-43C3-918A-A158BEDC434B}" type="pres">
      <dgm:prSet presAssocID="{9E604F7F-7AEB-474A-8249-832703DEFD67}" presName="compNode" presStyleCnt="0"/>
      <dgm:spPr/>
    </dgm:pt>
    <dgm:pt modelId="{C780CA06-B31F-4BF9-8BE8-154301141EEC}" type="pres">
      <dgm:prSet presAssocID="{9E604F7F-7AEB-474A-8249-832703DEFD67}" presName="node" presStyleLbl="node1" presStyleIdx="0" presStyleCnt="3">
        <dgm:presLayoutVars>
          <dgm:bulletEnabled val="1"/>
        </dgm:presLayoutVars>
      </dgm:prSet>
      <dgm:spPr/>
    </dgm:pt>
    <dgm:pt modelId="{022ED7FB-25A6-4785-B09B-815C7F5CF533}" type="pres">
      <dgm:prSet presAssocID="{9E604F7F-7AEB-474A-8249-832703DEFD67}" presName="invisiNode" presStyleLbl="node1" presStyleIdx="0" presStyleCnt="3"/>
      <dgm:spPr/>
    </dgm:pt>
    <dgm:pt modelId="{4A854D19-00D7-457F-A0B6-1D353646AEF0}" type="pres">
      <dgm:prSet presAssocID="{9E604F7F-7AEB-474A-8249-832703DEFD67}" presName="imagNode" presStyleLbl="fgImgPlace1" presStyleIdx="0" presStyleCnt="3"/>
      <dgm:spPr>
        <a:xfrm>
          <a:off x="293512" y="252412"/>
          <a:ext cx="2873980" cy="1388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Górny widok białych ośmiu papierowych planów samolotowych i żółtego papieru samolotowego"/>
        </a:ext>
      </dgm:extLst>
    </dgm:pt>
    <dgm:pt modelId="{3959D42D-A685-48ED-B3C9-875973877E2C}" type="pres">
      <dgm:prSet presAssocID="{C10E80F3-0461-4691-8779-23F11F897438}" presName="sibTrans" presStyleLbl="sibTrans2D1" presStyleIdx="0" presStyleCnt="0"/>
      <dgm:spPr/>
    </dgm:pt>
    <dgm:pt modelId="{E55CA00F-9CC3-4FA3-BA7A-02A10399B637}" type="pres">
      <dgm:prSet presAssocID="{D5AC7F94-0B78-4674-A3FC-8D2177D5FF1B}" presName="compNode" presStyleCnt="0"/>
      <dgm:spPr/>
    </dgm:pt>
    <dgm:pt modelId="{A81F6CC8-E4A0-498A-8BE8-0C678E1B62DB}" type="pres">
      <dgm:prSet presAssocID="{D5AC7F94-0B78-4674-A3FC-8D2177D5FF1B}" presName="node" presStyleLbl="node1" presStyleIdx="1" presStyleCnt="3">
        <dgm:presLayoutVars>
          <dgm:bulletEnabled val="1"/>
        </dgm:presLayoutVars>
      </dgm:prSet>
      <dgm:spPr/>
    </dgm:pt>
    <dgm:pt modelId="{8461C529-987F-419E-8E56-A72DF533A4BF}" type="pres">
      <dgm:prSet presAssocID="{D5AC7F94-0B78-4674-A3FC-8D2177D5FF1B}" presName="invisiNode" presStyleLbl="node1" presStyleIdx="1" presStyleCnt="3"/>
      <dgm:spPr/>
    </dgm:pt>
    <dgm:pt modelId="{CE7070EB-5E26-4EC6-824D-6A39823D573F}" type="pres">
      <dgm:prSet presAssocID="{D5AC7F94-0B78-4674-A3FC-8D2177D5FF1B}" presName="imagNode" presStyleLbl="fgImgPlace1" presStyleIdx="1" presStyleCnt="3"/>
      <dgm:spPr>
        <a:xfrm>
          <a:off x="3454891" y="252412"/>
          <a:ext cx="2873980" cy="1388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Women looking at tablet"/>
        </a:ext>
      </dgm:extLst>
    </dgm:pt>
    <dgm:pt modelId="{B8B1C76A-3FC8-4218-9B2E-CF8A74CF73DC}" type="pres">
      <dgm:prSet presAssocID="{5C722C68-B22D-44EA-84FF-2F620E37D81A}" presName="sibTrans" presStyleLbl="sibTrans2D1" presStyleIdx="0" presStyleCnt="0"/>
      <dgm:spPr/>
    </dgm:pt>
    <dgm:pt modelId="{AB5D9FB2-5E04-4FB1-A172-593527863388}" type="pres">
      <dgm:prSet presAssocID="{4C4CF507-2D63-46EE-97EE-D9E130FFE8D5}" presName="compNode" presStyleCnt="0"/>
      <dgm:spPr/>
    </dgm:pt>
    <dgm:pt modelId="{0251F252-C089-4B32-AEDD-68994A387325}" type="pres">
      <dgm:prSet presAssocID="{4C4CF507-2D63-46EE-97EE-D9E130FFE8D5}" presName="node" presStyleLbl="node1" presStyleIdx="2" presStyleCnt="3">
        <dgm:presLayoutVars>
          <dgm:bulletEnabled val="1"/>
        </dgm:presLayoutVars>
      </dgm:prSet>
      <dgm:spPr/>
    </dgm:pt>
    <dgm:pt modelId="{54B847AA-3869-4EB0-A642-B6BBC8603F65}" type="pres">
      <dgm:prSet presAssocID="{4C4CF507-2D63-46EE-97EE-D9E130FFE8D5}" presName="invisiNode" presStyleLbl="node1" presStyleIdx="2" presStyleCnt="3"/>
      <dgm:spPr/>
    </dgm:pt>
    <dgm:pt modelId="{2019B119-1F35-4698-BA2E-2B97D0518FA9}" type="pres">
      <dgm:prSet presAssocID="{4C4CF507-2D63-46EE-97EE-D9E130FFE8D5}" presName="imagNode" presStyleLbl="fgImgPlace1" presStyleIdx="2" presStyleCnt="3"/>
      <dgm:spPr>
        <a:xfrm>
          <a:off x="6616269" y="252412"/>
          <a:ext cx="2873980" cy="1388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19000" b="-19000"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Grupa dobrze bawiących się osób na koncercie muzycznym"/>
        </a:ext>
      </dgm:extLst>
    </dgm:pt>
  </dgm:ptLst>
  <dgm:cxnLst>
    <dgm:cxn modelId="{5DB6400B-A925-42FD-BA51-616F300678EB}" type="presOf" srcId="{5C722C68-B22D-44EA-84FF-2F620E37D81A}" destId="{B8B1C76A-3FC8-4218-9B2E-CF8A74CF73DC}" srcOrd="0" destOrd="0" presId="urn:microsoft.com/office/officeart/2005/8/layout/pList2"/>
    <dgm:cxn modelId="{CDFA3712-6E2D-4F18-887D-0D18E5947FF5}" type="presOf" srcId="{C10E80F3-0461-4691-8779-23F11F897438}" destId="{3959D42D-A685-48ED-B3C9-875973877E2C}" srcOrd="0" destOrd="0" presId="urn:microsoft.com/office/officeart/2005/8/layout/pList2"/>
    <dgm:cxn modelId="{28602C36-CB22-4BD0-BF96-A9ABAB34590C}" srcId="{F16F5D81-8DBB-4CCA-A278-795433EB888C}" destId="{D5AC7F94-0B78-4674-A3FC-8D2177D5FF1B}" srcOrd="1" destOrd="0" parTransId="{E96CE41C-6AA5-4635-81C3-BE4BBC2F777F}" sibTransId="{5C722C68-B22D-44EA-84FF-2F620E37D81A}"/>
    <dgm:cxn modelId="{8C1D2F5C-0C83-4611-8094-200FF140EE76}" type="presOf" srcId="{F16F5D81-8DBB-4CCA-A278-795433EB888C}" destId="{AB44D826-8C37-47AF-A4F1-0E179F82BB19}" srcOrd="0" destOrd="0" presId="urn:microsoft.com/office/officeart/2005/8/layout/pList2"/>
    <dgm:cxn modelId="{F5F29144-4B99-4F31-A171-C68C0ED60BA2}" type="presOf" srcId="{4C4CF507-2D63-46EE-97EE-D9E130FFE8D5}" destId="{0251F252-C089-4B32-AEDD-68994A387325}" srcOrd="0" destOrd="0" presId="urn:microsoft.com/office/officeart/2005/8/layout/pList2"/>
    <dgm:cxn modelId="{1F2DE14E-8F78-4459-9568-341A17845671}" srcId="{F16F5D81-8DBB-4CCA-A278-795433EB888C}" destId="{9E604F7F-7AEB-474A-8249-832703DEFD67}" srcOrd="0" destOrd="0" parTransId="{85C98118-F7AC-4CCC-91E1-1F0AF2DDA4AD}" sibTransId="{C10E80F3-0461-4691-8779-23F11F897438}"/>
    <dgm:cxn modelId="{D80805D0-438D-4A9C-8050-CB6B8A8BAE0B}" type="presOf" srcId="{9E604F7F-7AEB-474A-8249-832703DEFD67}" destId="{C780CA06-B31F-4BF9-8BE8-154301141EEC}" srcOrd="0" destOrd="0" presId="urn:microsoft.com/office/officeart/2005/8/layout/pList2"/>
    <dgm:cxn modelId="{74E61DDC-3D5B-4008-9FF4-040ABF6A0E67}" srcId="{F16F5D81-8DBB-4CCA-A278-795433EB888C}" destId="{4C4CF507-2D63-46EE-97EE-D9E130FFE8D5}" srcOrd="2" destOrd="0" parTransId="{003C3E84-927E-47DC-AB61-BB7D55513C26}" sibTransId="{00DD1D71-7B85-49DA-915D-7FA6242626BD}"/>
    <dgm:cxn modelId="{D3706BFA-C42F-4A08-80B1-440749D14C98}" type="presOf" srcId="{D5AC7F94-0B78-4674-A3FC-8D2177D5FF1B}" destId="{A81F6CC8-E4A0-498A-8BE8-0C678E1B62DB}" srcOrd="0" destOrd="0" presId="urn:microsoft.com/office/officeart/2005/8/layout/pList2"/>
    <dgm:cxn modelId="{0AA059C0-6149-4570-BA53-CED0BD1CEC5E}" type="presParOf" srcId="{AB44D826-8C37-47AF-A4F1-0E179F82BB19}" destId="{CCB164E6-FABE-4DEE-B23C-3BF1CA8C1DA5}" srcOrd="0" destOrd="0" presId="urn:microsoft.com/office/officeart/2005/8/layout/pList2"/>
    <dgm:cxn modelId="{88E16C8F-A3E9-4C54-AC43-9C7D20E67652}" type="presParOf" srcId="{AB44D826-8C37-47AF-A4F1-0E179F82BB19}" destId="{B033E6CB-9C57-454F-9BA7-58DC1ECC7EE3}" srcOrd="1" destOrd="0" presId="urn:microsoft.com/office/officeart/2005/8/layout/pList2"/>
    <dgm:cxn modelId="{95F4C718-60AF-4498-A834-BB253103E256}" type="presParOf" srcId="{B033E6CB-9C57-454F-9BA7-58DC1ECC7EE3}" destId="{A32A1698-33C6-43C3-918A-A158BEDC434B}" srcOrd="0" destOrd="0" presId="urn:microsoft.com/office/officeart/2005/8/layout/pList2"/>
    <dgm:cxn modelId="{2F89B5E6-581A-4263-B7BB-C3B9404D369A}" type="presParOf" srcId="{A32A1698-33C6-43C3-918A-A158BEDC434B}" destId="{C780CA06-B31F-4BF9-8BE8-154301141EEC}" srcOrd="0" destOrd="0" presId="urn:microsoft.com/office/officeart/2005/8/layout/pList2"/>
    <dgm:cxn modelId="{F6B32C71-D41D-4322-B024-60E95A5ADB5F}" type="presParOf" srcId="{A32A1698-33C6-43C3-918A-A158BEDC434B}" destId="{022ED7FB-25A6-4785-B09B-815C7F5CF533}" srcOrd="1" destOrd="0" presId="urn:microsoft.com/office/officeart/2005/8/layout/pList2"/>
    <dgm:cxn modelId="{52DDB057-9928-453E-B762-A0D91017F5D0}" type="presParOf" srcId="{A32A1698-33C6-43C3-918A-A158BEDC434B}" destId="{4A854D19-00D7-457F-A0B6-1D353646AEF0}" srcOrd="2" destOrd="0" presId="urn:microsoft.com/office/officeart/2005/8/layout/pList2"/>
    <dgm:cxn modelId="{1EA9FBD5-FCF9-4087-B86E-9D06E4DD97B3}" type="presParOf" srcId="{B033E6CB-9C57-454F-9BA7-58DC1ECC7EE3}" destId="{3959D42D-A685-48ED-B3C9-875973877E2C}" srcOrd="1" destOrd="0" presId="urn:microsoft.com/office/officeart/2005/8/layout/pList2"/>
    <dgm:cxn modelId="{F4906E05-96C0-478D-8878-684C4CE422B1}" type="presParOf" srcId="{B033E6CB-9C57-454F-9BA7-58DC1ECC7EE3}" destId="{E55CA00F-9CC3-4FA3-BA7A-02A10399B637}" srcOrd="2" destOrd="0" presId="urn:microsoft.com/office/officeart/2005/8/layout/pList2"/>
    <dgm:cxn modelId="{DFE5D683-BC2F-4E75-9D15-F618E1759277}" type="presParOf" srcId="{E55CA00F-9CC3-4FA3-BA7A-02A10399B637}" destId="{A81F6CC8-E4A0-498A-8BE8-0C678E1B62DB}" srcOrd="0" destOrd="0" presId="urn:microsoft.com/office/officeart/2005/8/layout/pList2"/>
    <dgm:cxn modelId="{86D7892A-4572-47B2-BF1D-D587B55C24AE}" type="presParOf" srcId="{E55CA00F-9CC3-4FA3-BA7A-02A10399B637}" destId="{8461C529-987F-419E-8E56-A72DF533A4BF}" srcOrd="1" destOrd="0" presId="urn:microsoft.com/office/officeart/2005/8/layout/pList2"/>
    <dgm:cxn modelId="{93E4CBEA-DB8D-49BF-9CC5-59C9D85FC413}" type="presParOf" srcId="{E55CA00F-9CC3-4FA3-BA7A-02A10399B637}" destId="{CE7070EB-5E26-4EC6-824D-6A39823D573F}" srcOrd="2" destOrd="0" presId="urn:microsoft.com/office/officeart/2005/8/layout/pList2"/>
    <dgm:cxn modelId="{C6637468-77D8-4775-88E1-55929C78F83C}" type="presParOf" srcId="{B033E6CB-9C57-454F-9BA7-58DC1ECC7EE3}" destId="{B8B1C76A-3FC8-4218-9B2E-CF8A74CF73DC}" srcOrd="3" destOrd="0" presId="urn:microsoft.com/office/officeart/2005/8/layout/pList2"/>
    <dgm:cxn modelId="{9668CB5B-635A-4940-9D5A-E317C2DD8109}" type="presParOf" srcId="{B033E6CB-9C57-454F-9BA7-58DC1ECC7EE3}" destId="{AB5D9FB2-5E04-4FB1-A172-593527863388}" srcOrd="4" destOrd="0" presId="urn:microsoft.com/office/officeart/2005/8/layout/pList2"/>
    <dgm:cxn modelId="{AFF5D3D2-7CBF-4001-B947-FF510926E8DD}" type="presParOf" srcId="{AB5D9FB2-5E04-4FB1-A172-593527863388}" destId="{0251F252-C089-4B32-AEDD-68994A387325}" srcOrd="0" destOrd="0" presId="urn:microsoft.com/office/officeart/2005/8/layout/pList2"/>
    <dgm:cxn modelId="{F41944FD-A9E3-4532-840B-AE7BBDB6467A}" type="presParOf" srcId="{AB5D9FB2-5E04-4FB1-A172-593527863388}" destId="{54B847AA-3869-4EB0-A642-B6BBC8603F65}" srcOrd="1" destOrd="0" presId="urn:microsoft.com/office/officeart/2005/8/layout/pList2"/>
    <dgm:cxn modelId="{18ECF9C6-2701-49DC-9714-C508A92A9DD4}" type="presParOf" srcId="{AB5D9FB2-5E04-4FB1-A172-593527863388}" destId="{2019B119-1F35-4698-BA2E-2B97D0518FA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DE7E24-7F56-4134-8DD5-3F752E73F57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DAEDD9-CE78-41E3-B088-BCC78616D822}">
      <dgm:prSet/>
      <dgm:spPr>
        <a:xfrm>
          <a:off x="266703" y="799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>
              <a:solidFill>
                <a:srgbClr val="FFFFFF"/>
              </a:solidFill>
              <a:latin typeface="Gill Sans MT"/>
              <a:ea typeface="+mn-ea"/>
              <a:cs typeface="+mn-cs"/>
            </a:rPr>
            <a:t>Tworzenie społeczności regularnych darczyńców</a:t>
          </a:r>
          <a:endParaRPr lang="en-US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3F175D6D-8DB8-4863-89EF-978EC906A93D}" type="parTrans" cxnId="{9BF3E85B-3683-4ACA-8698-DD0957760EEB}">
      <dgm:prSet/>
      <dgm:spPr/>
      <dgm:t>
        <a:bodyPr/>
        <a:lstStyle/>
        <a:p>
          <a:endParaRPr lang="en-US"/>
        </a:p>
      </dgm:t>
    </dgm:pt>
    <dgm:pt modelId="{13686A6B-3FAB-4EB5-AC97-3A52E41A0FA4}" type="sibTrans" cxnId="{9BF3E85B-3683-4ACA-8698-DD0957760EEB}">
      <dgm:prSet/>
      <dgm:spPr/>
      <dgm:t>
        <a:bodyPr/>
        <a:lstStyle/>
        <a:p>
          <a:endParaRPr lang="en-US"/>
        </a:p>
      </dgm:t>
    </dgm:pt>
    <dgm:pt modelId="{3E55EE06-68AF-460F-BF16-398F7B76404D}">
      <dgm:prSet/>
      <dgm:spPr>
        <a:xfrm>
          <a:off x="2557132" y="799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>
              <a:solidFill>
                <a:srgbClr val="FFFFFF"/>
              </a:solidFill>
              <a:latin typeface="Gill Sans MT"/>
              <a:ea typeface="+mn-ea"/>
              <a:cs typeface="+mn-cs"/>
            </a:rPr>
            <a:t>Cyfrowi darczyńczy</a:t>
          </a:r>
          <a:endParaRPr lang="en-US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E88A371E-10E4-431E-8D0D-6ABD1045B013}" type="parTrans" cxnId="{B0D1ED1A-358C-43E3-9359-2BE7EB0FB272}">
      <dgm:prSet/>
      <dgm:spPr/>
      <dgm:t>
        <a:bodyPr/>
        <a:lstStyle/>
        <a:p>
          <a:endParaRPr lang="en-US"/>
        </a:p>
      </dgm:t>
    </dgm:pt>
    <dgm:pt modelId="{6D3EE70E-A515-42B0-9656-B0D30BAB6F50}" type="sibTrans" cxnId="{B0D1ED1A-358C-43E3-9359-2BE7EB0FB272}">
      <dgm:prSet/>
      <dgm:spPr/>
      <dgm:t>
        <a:bodyPr/>
        <a:lstStyle/>
        <a:p>
          <a:endParaRPr lang="en-US"/>
        </a:p>
      </dgm:t>
    </dgm:pt>
    <dgm:pt modelId="{96A42958-F4EA-475A-90CB-5318902254C5}">
      <dgm:prSet/>
      <dgm:spPr>
        <a:xfrm>
          <a:off x="4847560" y="799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>
              <a:solidFill>
                <a:srgbClr val="FFFFFF"/>
              </a:solidFill>
              <a:latin typeface="Gill Sans MT"/>
              <a:ea typeface="+mn-ea"/>
              <a:cs typeface="+mn-cs"/>
            </a:rPr>
            <a:t>Mailing</a:t>
          </a:r>
          <a:endParaRPr lang="en-US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D9932418-6418-4DEA-9384-4FBDE7C51B61}" type="parTrans" cxnId="{8BF2B381-09A5-458A-8C79-0D926C7C934C}">
      <dgm:prSet/>
      <dgm:spPr/>
      <dgm:t>
        <a:bodyPr/>
        <a:lstStyle/>
        <a:p>
          <a:endParaRPr lang="en-US"/>
        </a:p>
      </dgm:t>
    </dgm:pt>
    <dgm:pt modelId="{9AE34A8B-1430-466D-A4D7-C7F8808FC22D}" type="sibTrans" cxnId="{8BF2B381-09A5-458A-8C79-0D926C7C934C}">
      <dgm:prSet/>
      <dgm:spPr/>
      <dgm:t>
        <a:bodyPr/>
        <a:lstStyle/>
        <a:p>
          <a:endParaRPr lang="en-US"/>
        </a:p>
      </dgm:t>
    </dgm:pt>
    <dgm:pt modelId="{BF5F8480-F28E-4B39-BE73-0D4756E18C35}">
      <dgm:prSet/>
      <dgm:spPr>
        <a:xfrm>
          <a:off x="7137989" y="799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>
              <a:solidFill>
                <a:srgbClr val="FFFFFF"/>
              </a:solidFill>
              <a:latin typeface="Gill Sans MT"/>
              <a:ea typeface="+mn-ea"/>
              <a:cs typeface="+mn-cs"/>
            </a:rPr>
            <a:t>Listy</a:t>
          </a:r>
          <a:endParaRPr lang="en-US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B47A9681-B5E6-4AC1-AA4D-34E3837C4201}" type="parTrans" cxnId="{0125FBF0-46E0-4F4A-BE97-54075D789279}">
      <dgm:prSet/>
      <dgm:spPr/>
      <dgm:t>
        <a:bodyPr/>
        <a:lstStyle/>
        <a:p>
          <a:endParaRPr lang="en-US"/>
        </a:p>
      </dgm:t>
    </dgm:pt>
    <dgm:pt modelId="{D3BB2B98-0C6C-420B-91EC-80F2BFE67832}" type="sibTrans" cxnId="{0125FBF0-46E0-4F4A-BE97-54075D789279}">
      <dgm:prSet/>
      <dgm:spPr/>
      <dgm:t>
        <a:bodyPr/>
        <a:lstStyle/>
        <a:p>
          <a:endParaRPr lang="en-US"/>
        </a:p>
      </dgm:t>
    </dgm:pt>
    <dgm:pt modelId="{174FF3F7-C38A-410C-9883-670FC29C58FD}">
      <dgm:prSet/>
      <dgm:spPr>
        <a:xfrm>
          <a:off x="266703" y="1458345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>
              <a:solidFill>
                <a:srgbClr val="FFFFFF"/>
              </a:solidFill>
              <a:latin typeface="Gill Sans MT"/>
              <a:ea typeface="+mn-ea"/>
              <a:cs typeface="+mn-cs"/>
            </a:rPr>
            <a:t>Składki członkowskie</a:t>
          </a:r>
          <a:endParaRPr lang="en-US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49E43DB9-9B55-43EC-978D-957437FF1868}" type="parTrans" cxnId="{09E1847A-7DEA-4587-A843-BAC7458ED867}">
      <dgm:prSet/>
      <dgm:spPr/>
      <dgm:t>
        <a:bodyPr/>
        <a:lstStyle/>
        <a:p>
          <a:endParaRPr lang="en-US"/>
        </a:p>
      </dgm:t>
    </dgm:pt>
    <dgm:pt modelId="{32879DF1-664D-4F7E-A6D3-592D2149259E}" type="sibTrans" cxnId="{09E1847A-7DEA-4587-A843-BAC7458ED867}">
      <dgm:prSet/>
      <dgm:spPr/>
      <dgm:t>
        <a:bodyPr/>
        <a:lstStyle/>
        <a:p>
          <a:endParaRPr lang="en-US"/>
        </a:p>
      </dgm:t>
    </dgm:pt>
    <dgm:pt modelId="{9ACAC987-4874-4ABD-AD66-E216141194A2}">
      <dgm:prSet/>
      <dgm:spPr>
        <a:xfrm>
          <a:off x="2557132" y="1458345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>
              <a:solidFill>
                <a:srgbClr val="FFFFFF"/>
              </a:solidFill>
              <a:latin typeface="Gill Sans MT"/>
              <a:ea typeface="+mn-ea"/>
              <a:cs typeface="+mn-cs"/>
            </a:rPr>
            <a:t>Akcja nakrętkowa (zbieranie nakrętek)</a:t>
          </a:r>
          <a:endParaRPr lang="en-US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AF25DCD9-D3E0-4B22-BC29-74B436CD8516}" type="parTrans" cxnId="{7A7021F6-C5EB-45B0-AAE8-52A943FDBC63}">
      <dgm:prSet/>
      <dgm:spPr/>
      <dgm:t>
        <a:bodyPr/>
        <a:lstStyle/>
        <a:p>
          <a:endParaRPr lang="en-US"/>
        </a:p>
      </dgm:t>
    </dgm:pt>
    <dgm:pt modelId="{4E85B890-EA06-4932-8109-8E37067DE8C4}" type="sibTrans" cxnId="{7A7021F6-C5EB-45B0-AAE8-52A943FDBC63}">
      <dgm:prSet/>
      <dgm:spPr/>
      <dgm:t>
        <a:bodyPr/>
        <a:lstStyle/>
        <a:p>
          <a:endParaRPr lang="en-US"/>
        </a:p>
      </dgm:t>
    </dgm:pt>
    <dgm:pt modelId="{3ACD9003-4A27-4609-A8DC-2140897D6FEA}">
      <dgm:prSet/>
      <dgm:spPr>
        <a:xfrm>
          <a:off x="4847560" y="1458345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>
              <a:solidFill>
                <a:srgbClr val="FFFFFF"/>
              </a:solidFill>
              <a:latin typeface="Gill Sans MT"/>
              <a:ea typeface="+mn-ea"/>
              <a:cs typeface="+mn-cs"/>
            </a:rPr>
            <a:t>Darowizny rzeczowe od osób indywidualnych</a:t>
          </a:r>
          <a:endParaRPr lang="en-US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98EDF4B3-A1C7-4064-AC62-6DAA14309D65}" type="parTrans" cxnId="{694C6744-35E0-4C27-8FCE-C65FE49B7744}">
      <dgm:prSet/>
      <dgm:spPr/>
      <dgm:t>
        <a:bodyPr/>
        <a:lstStyle/>
        <a:p>
          <a:endParaRPr lang="en-US"/>
        </a:p>
      </dgm:t>
    </dgm:pt>
    <dgm:pt modelId="{0572E17A-66B1-423E-A983-0695FA1DBDF1}" type="sibTrans" cxnId="{694C6744-35E0-4C27-8FCE-C65FE49B7744}">
      <dgm:prSet/>
      <dgm:spPr/>
      <dgm:t>
        <a:bodyPr/>
        <a:lstStyle/>
        <a:p>
          <a:endParaRPr lang="en-US"/>
        </a:p>
      </dgm:t>
    </dgm:pt>
    <dgm:pt modelId="{CE77AA48-8005-4BED-88B4-CB62DAAA4A50}">
      <dgm:prSet/>
      <dgm:spPr>
        <a:xfrm>
          <a:off x="7137989" y="1458345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>
              <a:solidFill>
                <a:srgbClr val="FFFFFF"/>
              </a:solidFill>
              <a:latin typeface="Gill Sans MT"/>
              <a:ea typeface="+mn-ea"/>
              <a:cs typeface="+mn-cs"/>
            </a:rPr>
            <a:t>Darowizny finansowe od osób indywidualnych</a:t>
          </a:r>
          <a:endParaRPr lang="en-US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2912264C-1B7A-4673-8D94-24618D6798BA}" type="parTrans" cxnId="{AA243F1C-7D83-4CCD-BBCA-38AD6229CB93}">
      <dgm:prSet/>
      <dgm:spPr/>
      <dgm:t>
        <a:bodyPr/>
        <a:lstStyle/>
        <a:p>
          <a:endParaRPr lang="en-US"/>
        </a:p>
      </dgm:t>
    </dgm:pt>
    <dgm:pt modelId="{349552C7-8B99-4EA4-88D6-CE7A5C972EBD}" type="sibTrans" cxnId="{AA243F1C-7D83-4CCD-BBCA-38AD6229CB93}">
      <dgm:prSet/>
      <dgm:spPr/>
      <dgm:t>
        <a:bodyPr/>
        <a:lstStyle/>
        <a:p>
          <a:endParaRPr lang="en-US"/>
        </a:p>
      </dgm:t>
    </dgm:pt>
    <dgm:pt modelId="{04CB159F-5885-4EBE-B2D1-021009CD68BC}">
      <dgm:prSet/>
      <dgm:spPr>
        <a:xfrm>
          <a:off x="266703" y="2915890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>
              <a:solidFill>
                <a:srgbClr val="FFFFFF"/>
              </a:solidFill>
              <a:latin typeface="Gill Sans MT"/>
              <a:ea typeface="+mn-ea"/>
              <a:cs typeface="+mn-cs"/>
            </a:rPr>
            <a:t>Kwesta tradycyjna</a:t>
          </a:r>
          <a:endParaRPr lang="en-US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F7D14E2D-D961-4EBE-B4C7-E74320A7CBB5}" type="parTrans" cxnId="{202BECF4-FF43-43A7-A148-7CB2EDDEE0E3}">
      <dgm:prSet/>
      <dgm:spPr/>
      <dgm:t>
        <a:bodyPr/>
        <a:lstStyle/>
        <a:p>
          <a:endParaRPr lang="en-US"/>
        </a:p>
      </dgm:t>
    </dgm:pt>
    <dgm:pt modelId="{640AFBB8-B2CB-40D4-A977-F97FE6BEBB24}" type="sibTrans" cxnId="{202BECF4-FF43-43A7-A148-7CB2EDDEE0E3}">
      <dgm:prSet/>
      <dgm:spPr/>
      <dgm:t>
        <a:bodyPr/>
        <a:lstStyle/>
        <a:p>
          <a:endParaRPr lang="en-US"/>
        </a:p>
      </dgm:t>
    </dgm:pt>
    <dgm:pt modelId="{9B7F1C42-7A98-4E77-BAF9-08AA0C3A23B6}">
      <dgm:prSet/>
      <dgm:spPr>
        <a:xfrm>
          <a:off x="2557132" y="2915890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>
              <a:solidFill>
                <a:srgbClr val="FFFFFF"/>
              </a:solidFill>
              <a:latin typeface="Gill Sans MT"/>
              <a:ea typeface="+mn-ea"/>
              <a:cs typeface="+mn-cs"/>
            </a:rPr>
            <a:t>Kwesta z użyciem terminala płatniczego</a:t>
          </a:r>
          <a:endParaRPr lang="en-US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5A989D05-DCFA-4B8C-B627-6377CF21294C}" type="parTrans" cxnId="{A9F8B7AC-839B-4C3C-9CB4-DFD80DD12169}">
      <dgm:prSet/>
      <dgm:spPr/>
      <dgm:t>
        <a:bodyPr/>
        <a:lstStyle/>
        <a:p>
          <a:endParaRPr lang="en-US"/>
        </a:p>
      </dgm:t>
    </dgm:pt>
    <dgm:pt modelId="{6B645314-07EB-469B-A92B-66DD33FC2D34}" type="sibTrans" cxnId="{A9F8B7AC-839B-4C3C-9CB4-DFD80DD12169}">
      <dgm:prSet/>
      <dgm:spPr/>
      <dgm:t>
        <a:bodyPr/>
        <a:lstStyle/>
        <a:p>
          <a:endParaRPr lang="en-US"/>
        </a:p>
      </dgm:t>
    </dgm:pt>
    <dgm:pt modelId="{8282E30C-C1CB-4DAE-8DB7-03D29E788027}">
      <dgm:prSet/>
      <dgm:spPr>
        <a:xfrm>
          <a:off x="4847560" y="2915890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 dirty="0" err="1">
              <a:solidFill>
                <a:srgbClr val="FFFFFF"/>
              </a:solidFill>
              <a:latin typeface="Gill Sans MT"/>
              <a:ea typeface="+mn-ea"/>
              <a:cs typeface="+mn-cs"/>
            </a:rPr>
            <a:t>Click</a:t>
          </a:r>
          <a: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  <a:t> &amp; </a:t>
          </a:r>
          <a:r>
            <a:rPr lang="pl-PL" dirty="0" err="1">
              <a:solidFill>
                <a:srgbClr val="FFFFFF"/>
              </a:solidFill>
              <a:latin typeface="Gill Sans MT"/>
              <a:ea typeface="+mn-ea"/>
              <a:cs typeface="+mn-cs"/>
            </a:rPr>
            <a:t>donate</a:t>
          </a:r>
          <a:endParaRPr lang="en-US" dirty="0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B15F7903-F931-4357-A489-3DF8EBA2456B}" type="parTrans" cxnId="{BAA24434-4097-4FD1-9AFC-C5608A0E06E6}">
      <dgm:prSet/>
      <dgm:spPr/>
      <dgm:t>
        <a:bodyPr/>
        <a:lstStyle/>
        <a:p>
          <a:endParaRPr lang="en-US"/>
        </a:p>
      </dgm:t>
    </dgm:pt>
    <dgm:pt modelId="{32D51E3F-9FEC-4533-8753-659F521BF369}" type="sibTrans" cxnId="{BAA24434-4097-4FD1-9AFC-C5608A0E06E6}">
      <dgm:prSet/>
      <dgm:spPr/>
      <dgm:t>
        <a:bodyPr/>
        <a:lstStyle/>
        <a:p>
          <a:endParaRPr lang="en-US"/>
        </a:p>
      </dgm:t>
    </dgm:pt>
    <dgm:pt modelId="{066A7D55-5EF6-42C6-A49C-3B01DBA46AFE}">
      <dgm:prSet/>
      <dgm:spPr>
        <a:xfrm>
          <a:off x="7137989" y="2915890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  <a:t>Skarbona</a:t>
          </a:r>
          <a:endParaRPr lang="en-US" dirty="0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A886C72B-FB90-4EDD-865D-483570789ADB}" type="parTrans" cxnId="{60379F0C-9068-40E9-9461-889056031B81}">
      <dgm:prSet/>
      <dgm:spPr/>
      <dgm:t>
        <a:bodyPr/>
        <a:lstStyle/>
        <a:p>
          <a:endParaRPr lang="pl-PL"/>
        </a:p>
      </dgm:t>
    </dgm:pt>
    <dgm:pt modelId="{98FB42B3-0C4C-4344-884F-06D703246671}" type="sibTrans" cxnId="{60379F0C-9068-40E9-9461-889056031B81}">
      <dgm:prSet/>
      <dgm:spPr/>
      <dgm:t>
        <a:bodyPr/>
        <a:lstStyle/>
        <a:p>
          <a:endParaRPr lang="pl-PL"/>
        </a:p>
      </dgm:t>
    </dgm:pt>
    <dgm:pt modelId="{8625B301-9F6C-4DDE-998D-E3E36C39622F}">
      <dgm:prSet/>
      <dgm:spPr>
        <a:xfrm>
          <a:off x="266703" y="4373436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 dirty="0" err="1">
              <a:solidFill>
                <a:srgbClr val="FFFFFF"/>
              </a:solidFill>
              <a:latin typeface="Gill Sans MT"/>
              <a:ea typeface="+mn-ea"/>
              <a:cs typeface="+mn-cs"/>
            </a:rPr>
            <a:t>Payroll</a:t>
          </a:r>
          <a:endParaRPr lang="en-US" dirty="0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33188D5E-D504-40DF-A88A-810F09934332}" type="parTrans" cxnId="{7E65460B-92D5-42C6-BD25-A192EADABCAB}">
      <dgm:prSet/>
      <dgm:spPr/>
      <dgm:t>
        <a:bodyPr/>
        <a:lstStyle/>
        <a:p>
          <a:endParaRPr lang="pl-PL"/>
        </a:p>
      </dgm:t>
    </dgm:pt>
    <dgm:pt modelId="{6F1C75B8-1942-4DBF-9D0E-D6DD1DAE239F}" type="sibTrans" cxnId="{7E65460B-92D5-42C6-BD25-A192EADABCAB}">
      <dgm:prSet/>
      <dgm:spPr/>
      <dgm:t>
        <a:bodyPr/>
        <a:lstStyle/>
        <a:p>
          <a:endParaRPr lang="pl-PL"/>
        </a:p>
      </dgm:t>
    </dgm:pt>
    <dgm:pt modelId="{B89876E4-6E57-4993-9E24-CF0E51DCEBCD}">
      <dgm:prSet/>
      <dgm:spPr>
        <a:xfrm>
          <a:off x="2557132" y="4373436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  <a:t>SMS charytatywny</a:t>
          </a:r>
          <a:endParaRPr lang="en-US" dirty="0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FD907B69-A3C2-43A6-A726-B7C5A0A084CA}" type="parTrans" cxnId="{1C759943-2DB1-4550-872A-CF7653F2D37D}">
      <dgm:prSet/>
      <dgm:spPr/>
      <dgm:t>
        <a:bodyPr/>
        <a:lstStyle/>
        <a:p>
          <a:endParaRPr lang="pl-PL"/>
        </a:p>
      </dgm:t>
    </dgm:pt>
    <dgm:pt modelId="{AC44C4EA-7A7E-43BF-B1DC-B19443A1CA74}" type="sibTrans" cxnId="{1C759943-2DB1-4550-872A-CF7653F2D37D}">
      <dgm:prSet/>
      <dgm:spPr/>
      <dgm:t>
        <a:bodyPr/>
        <a:lstStyle/>
        <a:p>
          <a:endParaRPr lang="pl-PL"/>
        </a:p>
      </dgm:t>
    </dgm:pt>
    <dgm:pt modelId="{FF6C2C0D-10B5-49B5-BC74-2ED97CB656BA}">
      <dgm:prSet/>
      <dgm:spPr>
        <a:xfrm>
          <a:off x="4847560" y="4373436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  <a:t>Zbiórki „urodzinowe” </a:t>
          </a:r>
          <a:b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</a:br>
          <a: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  <a:t>na Facebooku</a:t>
          </a:r>
          <a:endParaRPr lang="en-US" dirty="0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2CAD1EBB-654B-4E37-8132-5CEB99DB500F}" type="parTrans" cxnId="{9008E846-E6A4-437F-9AF0-3C17E9943DC7}">
      <dgm:prSet/>
      <dgm:spPr/>
      <dgm:t>
        <a:bodyPr/>
        <a:lstStyle/>
        <a:p>
          <a:endParaRPr lang="pl-PL"/>
        </a:p>
      </dgm:t>
    </dgm:pt>
    <dgm:pt modelId="{EA271B3F-8595-4C2F-9A35-729C41CA8FB4}" type="sibTrans" cxnId="{9008E846-E6A4-437F-9AF0-3C17E9943DC7}">
      <dgm:prSet/>
      <dgm:spPr/>
      <dgm:t>
        <a:bodyPr/>
        <a:lstStyle/>
        <a:p>
          <a:endParaRPr lang="pl-PL"/>
        </a:p>
      </dgm:t>
    </dgm:pt>
    <dgm:pt modelId="{2F843D5F-FFD6-40F9-99B5-B8633A7F5C5A}">
      <dgm:prSet/>
      <dgm:spPr>
        <a:xfrm>
          <a:off x="7137989" y="4373436"/>
          <a:ext cx="2082208" cy="1249324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pl-PL" dirty="0">
              <a:solidFill>
                <a:srgbClr val="FFFFFF"/>
              </a:solidFill>
              <a:latin typeface="Gill Sans MT"/>
              <a:ea typeface="+mn-ea"/>
              <a:cs typeface="+mn-cs"/>
            </a:rPr>
            <a:t>Bieg charytatywny</a:t>
          </a:r>
          <a:endParaRPr lang="en-US" dirty="0">
            <a:solidFill>
              <a:srgbClr val="FFFFFF"/>
            </a:solidFill>
            <a:latin typeface="Gill Sans MT"/>
            <a:ea typeface="+mn-ea"/>
            <a:cs typeface="+mn-cs"/>
          </a:endParaRPr>
        </a:p>
      </dgm:t>
    </dgm:pt>
    <dgm:pt modelId="{B819EECA-A37D-4499-B7C3-8E4E6B3D436C}" type="parTrans" cxnId="{8D9AAA7B-AE99-49E7-9E4E-F97EB56F6B0A}">
      <dgm:prSet/>
      <dgm:spPr/>
      <dgm:t>
        <a:bodyPr/>
        <a:lstStyle/>
        <a:p>
          <a:endParaRPr lang="pl-PL"/>
        </a:p>
      </dgm:t>
    </dgm:pt>
    <dgm:pt modelId="{5CC4BDF1-0D7C-4C89-9971-55CACB6E355B}" type="sibTrans" cxnId="{8D9AAA7B-AE99-49E7-9E4E-F97EB56F6B0A}">
      <dgm:prSet/>
      <dgm:spPr/>
      <dgm:t>
        <a:bodyPr/>
        <a:lstStyle/>
        <a:p>
          <a:endParaRPr lang="pl-PL"/>
        </a:p>
      </dgm:t>
    </dgm:pt>
    <dgm:pt modelId="{50EC9CFF-B16B-43E8-8F74-0FD6B28BA4C8}" type="pres">
      <dgm:prSet presAssocID="{12DE7E24-7F56-4134-8DD5-3F752E73F576}" presName="diagram" presStyleCnt="0">
        <dgm:presLayoutVars>
          <dgm:dir/>
          <dgm:resizeHandles val="exact"/>
        </dgm:presLayoutVars>
      </dgm:prSet>
      <dgm:spPr/>
    </dgm:pt>
    <dgm:pt modelId="{128D17DC-2E05-4F96-B1F1-C0506C8A1E23}" type="pres">
      <dgm:prSet presAssocID="{2FDAEDD9-CE78-41E3-B088-BCC78616D822}" presName="node" presStyleLbl="node1" presStyleIdx="0" presStyleCnt="16">
        <dgm:presLayoutVars>
          <dgm:bulletEnabled val="1"/>
        </dgm:presLayoutVars>
      </dgm:prSet>
      <dgm:spPr/>
    </dgm:pt>
    <dgm:pt modelId="{4B741F63-16D3-49C0-A2FC-E57A284F2F18}" type="pres">
      <dgm:prSet presAssocID="{13686A6B-3FAB-4EB5-AC97-3A52E41A0FA4}" presName="sibTrans" presStyleCnt="0"/>
      <dgm:spPr/>
    </dgm:pt>
    <dgm:pt modelId="{7176D66A-CE7E-4316-B3E6-FDBF841DB8F3}" type="pres">
      <dgm:prSet presAssocID="{3E55EE06-68AF-460F-BF16-398F7B76404D}" presName="node" presStyleLbl="node1" presStyleIdx="1" presStyleCnt="16">
        <dgm:presLayoutVars>
          <dgm:bulletEnabled val="1"/>
        </dgm:presLayoutVars>
      </dgm:prSet>
      <dgm:spPr/>
    </dgm:pt>
    <dgm:pt modelId="{8D019440-59D3-4D45-A489-9CF8AD34A3EA}" type="pres">
      <dgm:prSet presAssocID="{6D3EE70E-A515-42B0-9656-B0D30BAB6F50}" presName="sibTrans" presStyleCnt="0"/>
      <dgm:spPr/>
    </dgm:pt>
    <dgm:pt modelId="{AF4DA9DF-32FD-46C5-B882-862673898AA3}" type="pres">
      <dgm:prSet presAssocID="{96A42958-F4EA-475A-90CB-5318902254C5}" presName="node" presStyleLbl="node1" presStyleIdx="2" presStyleCnt="16">
        <dgm:presLayoutVars>
          <dgm:bulletEnabled val="1"/>
        </dgm:presLayoutVars>
      </dgm:prSet>
      <dgm:spPr/>
    </dgm:pt>
    <dgm:pt modelId="{4E58B445-E837-4EDE-8922-99AC2CEEA6FA}" type="pres">
      <dgm:prSet presAssocID="{9AE34A8B-1430-466D-A4D7-C7F8808FC22D}" presName="sibTrans" presStyleCnt="0"/>
      <dgm:spPr/>
    </dgm:pt>
    <dgm:pt modelId="{79B88576-EFFB-4F6F-9A26-187F64C49755}" type="pres">
      <dgm:prSet presAssocID="{BF5F8480-F28E-4B39-BE73-0D4756E18C35}" presName="node" presStyleLbl="node1" presStyleIdx="3" presStyleCnt="16">
        <dgm:presLayoutVars>
          <dgm:bulletEnabled val="1"/>
        </dgm:presLayoutVars>
      </dgm:prSet>
      <dgm:spPr/>
    </dgm:pt>
    <dgm:pt modelId="{86FDD3B6-EF0C-4463-95AD-627C8D6A7107}" type="pres">
      <dgm:prSet presAssocID="{D3BB2B98-0C6C-420B-91EC-80F2BFE67832}" presName="sibTrans" presStyleCnt="0"/>
      <dgm:spPr/>
    </dgm:pt>
    <dgm:pt modelId="{85DACA1A-4257-42EF-8D25-DA5D8C0BB539}" type="pres">
      <dgm:prSet presAssocID="{174FF3F7-C38A-410C-9883-670FC29C58FD}" presName="node" presStyleLbl="node1" presStyleIdx="4" presStyleCnt="16">
        <dgm:presLayoutVars>
          <dgm:bulletEnabled val="1"/>
        </dgm:presLayoutVars>
      </dgm:prSet>
      <dgm:spPr/>
    </dgm:pt>
    <dgm:pt modelId="{65608A59-B43F-425C-9239-4E854A758916}" type="pres">
      <dgm:prSet presAssocID="{32879DF1-664D-4F7E-A6D3-592D2149259E}" presName="sibTrans" presStyleCnt="0"/>
      <dgm:spPr/>
    </dgm:pt>
    <dgm:pt modelId="{3EFBA17A-9CAE-4F19-9373-274CED91DD74}" type="pres">
      <dgm:prSet presAssocID="{9ACAC987-4874-4ABD-AD66-E216141194A2}" presName="node" presStyleLbl="node1" presStyleIdx="5" presStyleCnt="16">
        <dgm:presLayoutVars>
          <dgm:bulletEnabled val="1"/>
        </dgm:presLayoutVars>
      </dgm:prSet>
      <dgm:spPr/>
    </dgm:pt>
    <dgm:pt modelId="{DC4AB23E-C8C4-4A2D-99A6-C24DE06E868F}" type="pres">
      <dgm:prSet presAssocID="{4E85B890-EA06-4932-8109-8E37067DE8C4}" presName="sibTrans" presStyleCnt="0"/>
      <dgm:spPr/>
    </dgm:pt>
    <dgm:pt modelId="{37D99CCF-43EB-46D9-BCA3-1B84CFB7FD47}" type="pres">
      <dgm:prSet presAssocID="{3ACD9003-4A27-4609-A8DC-2140897D6FEA}" presName="node" presStyleLbl="node1" presStyleIdx="6" presStyleCnt="16">
        <dgm:presLayoutVars>
          <dgm:bulletEnabled val="1"/>
        </dgm:presLayoutVars>
      </dgm:prSet>
      <dgm:spPr/>
    </dgm:pt>
    <dgm:pt modelId="{CC16366E-162C-4DAD-94C6-3926D5A00033}" type="pres">
      <dgm:prSet presAssocID="{0572E17A-66B1-423E-A983-0695FA1DBDF1}" presName="sibTrans" presStyleCnt="0"/>
      <dgm:spPr/>
    </dgm:pt>
    <dgm:pt modelId="{6D279CAE-86E7-4B54-BC22-205E89AFEC1A}" type="pres">
      <dgm:prSet presAssocID="{CE77AA48-8005-4BED-88B4-CB62DAAA4A50}" presName="node" presStyleLbl="node1" presStyleIdx="7" presStyleCnt="16">
        <dgm:presLayoutVars>
          <dgm:bulletEnabled val="1"/>
        </dgm:presLayoutVars>
      </dgm:prSet>
      <dgm:spPr/>
    </dgm:pt>
    <dgm:pt modelId="{7C6D8DDA-8EE2-4F7A-AAAB-C53065C7AF3E}" type="pres">
      <dgm:prSet presAssocID="{349552C7-8B99-4EA4-88D6-CE7A5C972EBD}" presName="sibTrans" presStyleCnt="0"/>
      <dgm:spPr/>
    </dgm:pt>
    <dgm:pt modelId="{30FB9A97-0695-4BFB-9AF9-311443772D50}" type="pres">
      <dgm:prSet presAssocID="{04CB159F-5885-4EBE-B2D1-021009CD68BC}" presName="node" presStyleLbl="node1" presStyleIdx="8" presStyleCnt="16">
        <dgm:presLayoutVars>
          <dgm:bulletEnabled val="1"/>
        </dgm:presLayoutVars>
      </dgm:prSet>
      <dgm:spPr/>
    </dgm:pt>
    <dgm:pt modelId="{EF8EE9B0-953E-4E57-B527-2E68A37D602C}" type="pres">
      <dgm:prSet presAssocID="{640AFBB8-B2CB-40D4-A977-F97FE6BEBB24}" presName="sibTrans" presStyleCnt="0"/>
      <dgm:spPr/>
    </dgm:pt>
    <dgm:pt modelId="{D992C3A0-E1D5-4EC9-96E5-AEB8BE543F99}" type="pres">
      <dgm:prSet presAssocID="{9B7F1C42-7A98-4E77-BAF9-08AA0C3A23B6}" presName="node" presStyleLbl="node1" presStyleIdx="9" presStyleCnt="16">
        <dgm:presLayoutVars>
          <dgm:bulletEnabled val="1"/>
        </dgm:presLayoutVars>
      </dgm:prSet>
      <dgm:spPr/>
    </dgm:pt>
    <dgm:pt modelId="{E79CBF6F-F7B1-40A7-8FDF-3A1A455C0C6B}" type="pres">
      <dgm:prSet presAssocID="{6B645314-07EB-469B-A92B-66DD33FC2D34}" presName="sibTrans" presStyleCnt="0"/>
      <dgm:spPr/>
    </dgm:pt>
    <dgm:pt modelId="{436CA0B6-60F2-4083-A6F4-950733E86603}" type="pres">
      <dgm:prSet presAssocID="{8282E30C-C1CB-4DAE-8DB7-03D29E788027}" presName="node" presStyleLbl="node1" presStyleIdx="10" presStyleCnt="16">
        <dgm:presLayoutVars>
          <dgm:bulletEnabled val="1"/>
        </dgm:presLayoutVars>
      </dgm:prSet>
      <dgm:spPr/>
    </dgm:pt>
    <dgm:pt modelId="{A5428070-BFCA-4F0A-8284-4D216A7F27E1}" type="pres">
      <dgm:prSet presAssocID="{32D51E3F-9FEC-4533-8753-659F521BF369}" presName="sibTrans" presStyleCnt="0"/>
      <dgm:spPr/>
    </dgm:pt>
    <dgm:pt modelId="{E4FF0BF0-8A3E-4192-A099-CE42A416192E}" type="pres">
      <dgm:prSet presAssocID="{066A7D55-5EF6-42C6-A49C-3B01DBA46AFE}" presName="node" presStyleLbl="node1" presStyleIdx="11" presStyleCnt="16">
        <dgm:presLayoutVars>
          <dgm:bulletEnabled val="1"/>
        </dgm:presLayoutVars>
      </dgm:prSet>
      <dgm:spPr/>
    </dgm:pt>
    <dgm:pt modelId="{A433D223-FD48-442E-A4F4-8BE95A9A5F77}" type="pres">
      <dgm:prSet presAssocID="{98FB42B3-0C4C-4344-884F-06D703246671}" presName="sibTrans" presStyleCnt="0"/>
      <dgm:spPr/>
    </dgm:pt>
    <dgm:pt modelId="{0D81725C-2DA7-4D0B-B21D-F47EF6341C0D}" type="pres">
      <dgm:prSet presAssocID="{8625B301-9F6C-4DDE-998D-E3E36C39622F}" presName="node" presStyleLbl="node1" presStyleIdx="12" presStyleCnt="16">
        <dgm:presLayoutVars>
          <dgm:bulletEnabled val="1"/>
        </dgm:presLayoutVars>
      </dgm:prSet>
      <dgm:spPr/>
    </dgm:pt>
    <dgm:pt modelId="{49C09203-C5C3-4FCD-AF49-035190806DD3}" type="pres">
      <dgm:prSet presAssocID="{6F1C75B8-1942-4DBF-9D0E-D6DD1DAE239F}" presName="sibTrans" presStyleCnt="0"/>
      <dgm:spPr/>
    </dgm:pt>
    <dgm:pt modelId="{7E4D1AAE-8B1A-4C5E-838D-49FAF26153F6}" type="pres">
      <dgm:prSet presAssocID="{B89876E4-6E57-4993-9E24-CF0E51DCEBCD}" presName="node" presStyleLbl="node1" presStyleIdx="13" presStyleCnt="16">
        <dgm:presLayoutVars>
          <dgm:bulletEnabled val="1"/>
        </dgm:presLayoutVars>
      </dgm:prSet>
      <dgm:spPr/>
    </dgm:pt>
    <dgm:pt modelId="{79B4289B-D07A-4675-A517-624FC5346889}" type="pres">
      <dgm:prSet presAssocID="{AC44C4EA-7A7E-43BF-B1DC-B19443A1CA74}" presName="sibTrans" presStyleCnt="0"/>
      <dgm:spPr/>
    </dgm:pt>
    <dgm:pt modelId="{B4EBFC7A-B2A4-405F-8ED1-229A3DD07E25}" type="pres">
      <dgm:prSet presAssocID="{FF6C2C0D-10B5-49B5-BC74-2ED97CB656BA}" presName="node" presStyleLbl="node1" presStyleIdx="14" presStyleCnt="16">
        <dgm:presLayoutVars>
          <dgm:bulletEnabled val="1"/>
        </dgm:presLayoutVars>
      </dgm:prSet>
      <dgm:spPr/>
    </dgm:pt>
    <dgm:pt modelId="{25C33FBD-5A66-4B19-BE4A-A6A26F148E6E}" type="pres">
      <dgm:prSet presAssocID="{EA271B3F-8595-4C2F-9A35-729C41CA8FB4}" presName="sibTrans" presStyleCnt="0"/>
      <dgm:spPr/>
    </dgm:pt>
    <dgm:pt modelId="{8665551C-C4EC-490F-8B8A-9B94BC605328}" type="pres">
      <dgm:prSet presAssocID="{2F843D5F-FFD6-40F9-99B5-B8633A7F5C5A}" presName="node" presStyleLbl="node1" presStyleIdx="15" presStyleCnt="16">
        <dgm:presLayoutVars>
          <dgm:bulletEnabled val="1"/>
        </dgm:presLayoutVars>
      </dgm:prSet>
      <dgm:spPr/>
    </dgm:pt>
  </dgm:ptLst>
  <dgm:cxnLst>
    <dgm:cxn modelId="{7E65460B-92D5-42C6-BD25-A192EADABCAB}" srcId="{12DE7E24-7F56-4134-8DD5-3F752E73F576}" destId="{8625B301-9F6C-4DDE-998D-E3E36C39622F}" srcOrd="12" destOrd="0" parTransId="{33188D5E-D504-40DF-A88A-810F09934332}" sibTransId="{6F1C75B8-1942-4DBF-9D0E-D6DD1DAE239F}"/>
    <dgm:cxn modelId="{60379F0C-9068-40E9-9461-889056031B81}" srcId="{12DE7E24-7F56-4134-8DD5-3F752E73F576}" destId="{066A7D55-5EF6-42C6-A49C-3B01DBA46AFE}" srcOrd="11" destOrd="0" parTransId="{A886C72B-FB90-4EDD-865D-483570789ADB}" sibTransId="{98FB42B3-0C4C-4344-884F-06D703246671}"/>
    <dgm:cxn modelId="{B0D1ED1A-358C-43E3-9359-2BE7EB0FB272}" srcId="{12DE7E24-7F56-4134-8DD5-3F752E73F576}" destId="{3E55EE06-68AF-460F-BF16-398F7B76404D}" srcOrd="1" destOrd="0" parTransId="{E88A371E-10E4-431E-8D0D-6ABD1045B013}" sibTransId="{6D3EE70E-A515-42B0-9656-B0D30BAB6F50}"/>
    <dgm:cxn modelId="{AA243F1C-7D83-4CCD-BBCA-38AD6229CB93}" srcId="{12DE7E24-7F56-4134-8DD5-3F752E73F576}" destId="{CE77AA48-8005-4BED-88B4-CB62DAAA4A50}" srcOrd="7" destOrd="0" parTransId="{2912264C-1B7A-4673-8D94-24618D6798BA}" sibTransId="{349552C7-8B99-4EA4-88D6-CE7A5C972EBD}"/>
    <dgm:cxn modelId="{123CDB24-9BDD-413F-9755-9CDE238F362B}" type="presOf" srcId="{9B7F1C42-7A98-4E77-BAF9-08AA0C3A23B6}" destId="{D992C3A0-E1D5-4EC9-96E5-AEB8BE543F99}" srcOrd="0" destOrd="0" presId="urn:microsoft.com/office/officeart/2005/8/layout/default"/>
    <dgm:cxn modelId="{BAA24434-4097-4FD1-9AFC-C5608A0E06E6}" srcId="{12DE7E24-7F56-4134-8DD5-3F752E73F576}" destId="{8282E30C-C1CB-4DAE-8DB7-03D29E788027}" srcOrd="10" destOrd="0" parTransId="{B15F7903-F931-4357-A489-3DF8EBA2456B}" sibTransId="{32D51E3F-9FEC-4533-8753-659F521BF369}"/>
    <dgm:cxn modelId="{9E1A893E-D76C-4FF4-AEE9-C417E65F110A}" type="presOf" srcId="{FF6C2C0D-10B5-49B5-BC74-2ED97CB656BA}" destId="{B4EBFC7A-B2A4-405F-8ED1-229A3DD07E25}" srcOrd="0" destOrd="0" presId="urn:microsoft.com/office/officeart/2005/8/layout/default"/>
    <dgm:cxn modelId="{9BF3E85B-3683-4ACA-8698-DD0957760EEB}" srcId="{12DE7E24-7F56-4134-8DD5-3F752E73F576}" destId="{2FDAEDD9-CE78-41E3-B088-BCC78616D822}" srcOrd="0" destOrd="0" parTransId="{3F175D6D-8DB8-4863-89EF-978EC906A93D}" sibTransId="{13686A6B-3FAB-4EB5-AC97-3A52E41A0FA4}"/>
    <dgm:cxn modelId="{68BB5161-F849-400C-BE31-C5653FAB64E6}" type="presOf" srcId="{04CB159F-5885-4EBE-B2D1-021009CD68BC}" destId="{30FB9A97-0695-4BFB-9AF9-311443772D50}" srcOrd="0" destOrd="0" presId="urn:microsoft.com/office/officeart/2005/8/layout/default"/>
    <dgm:cxn modelId="{1C759943-2DB1-4550-872A-CF7653F2D37D}" srcId="{12DE7E24-7F56-4134-8DD5-3F752E73F576}" destId="{B89876E4-6E57-4993-9E24-CF0E51DCEBCD}" srcOrd="13" destOrd="0" parTransId="{FD907B69-A3C2-43A6-A726-B7C5A0A084CA}" sibTransId="{AC44C4EA-7A7E-43BF-B1DC-B19443A1CA74}"/>
    <dgm:cxn modelId="{694C6744-35E0-4C27-8FCE-C65FE49B7744}" srcId="{12DE7E24-7F56-4134-8DD5-3F752E73F576}" destId="{3ACD9003-4A27-4609-A8DC-2140897D6FEA}" srcOrd="6" destOrd="0" parTransId="{98EDF4B3-A1C7-4064-AC62-6DAA14309D65}" sibTransId="{0572E17A-66B1-423E-A983-0695FA1DBDF1}"/>
    <dgm:cxn modelId="{9008E846-E6A4-437F-9AF0-3C17E9943DC7}" srcId="{12DE7E24-7F56-4134-8DD5-3F752E73F576}" destId="{FF6C2C0D-10B5-49B5-BC74-2ED97CB656BA}" srcOrd="14" destOrd="0" parTransId="{2CAD1EBB-654B-4E37-8132-5CEB99DB500F}" sibTransId="{EA271B3F-8595-4C2F-9A35-729C41CA8FB4}"/>
    <dgm:cxn modelId="{2508C66D-D6DC-4328-B2CE-871C77B14103}" type="presOf" srcId="{9ACAC987-4874-4ABD-AD66-E216141194A2}" destId="{3EFBA17A-9CAE-4F19-9373-274CED91DD74}" srcOrd="0" destOrd="0" presId="urn:microsoft.com/office/officeart/2005/8/layout/default"/>
    <dgm:cxn modelId="{F1E69574-B2C8-4C21-8684-6A4AE6BE6F34}" type="presOf" srcId="{BF5F8480-F28E-4B39-BE73-0D4756E18C35}" destId="{79B88576-EFFB-4F6F-9A26-187F64C49755}" srcOrd="0" destOrd="0" presId="urn:microsoft.com/office/officeart/2005/8/layout/default"/>
    <dgm:cxn modelId="{09E1847A-7DEA-4587-A843-BAC7458ED867}" srcId="{12DE7E24-7F56-4134-8DD5-3F752E73F576}" destId="{174FF3F7-C38A-410C-9883-670FC29C58FD}" srcOrd="4" destOrd="0" parTransId="{49E43DB9-9B55-43EC-978D-957437FF1868}" sibTransId="{32879DF1-664D-4F7E-A6D3-592D2149259E}"/>
    <dgm:cxn modelId="{8D9AAA7B-AE99-49E7-9E4E-F97EB56F6B0A}" srcId="{12DE7E24-7F56-4134-8DD5-3F752E73F576}" destId="{2F843D5F-FFD6-40F9-99B5-B8633A7F5C5A}" srcOrd="15" destOrd="0" parTransId="{B819EECA-A37D-4499-B7C3-8E4E6B3D436C}" sibTransId="{5CC4BDF1-0D7C-4C89-9971-55CACB6E355B}"/>
    <dgm:cxn modelId="{8BF2B381-09A5-458A-8C79-0D926C7C934C}" srcId="{12DE7E24-7F56-4134-8DD5-3F752E73F576}" destId="{96A42958-F4EA-475A-90CB-5318902254C5}" srcOrd="2" destOrd="0" parTransId="{D9932418-6418-4DEA-9384-4FBDE7C51B61}" sibTransId="{9AE34A8B-1430-466D-A4D7-C7F8808FC22D}"/>
    <dgm:cxn modelId="{AD12A992-B3B9-4A23-8ECA-365161CCBA60}" type="presOf" srcId="{12DE7E24-7F56-4134-8DD5-3F752E73F576}" destId="{50EC9CFF-B16B-43E8-8F74-0FD6B28BA4C8}" srcOrd="0" destOrd="0" presId="urn:microsoft.com/office/officeart/2005/8/layout/default"/>
    <dgm:cxn modelId="{A9F8B7AC-839B-4C3C-9CB4-DFD80DD12169}" srcId="{12DE7E24-7F56-4134-8DD5-3F752E73F576}" destId="{9B7F1C42-7A98-4E77-BAF9-08AA0C3A23B6}" srcOrd="9" destOrd="0" parTransId="{5A989D05-DCFA-4B8C-B627-6377CF21294C}" sibTransId="{6B645314-07EB-469B-A92B-66DD33FC2D34}"/>
    <dgm:cxn modelId="{04B4B5AD-BD41-4FF5-AA91-A251B9E3694E}" type="presOf" srcId="{8625B301-9F6C-4DDE-998D-E3E36C39622F}" destId="{0D81725C-2DA7-4D0B-B21D-F47EF6341C0D}" srcOrd="0" destOrd="0" presId="urn:microsoft.com/office/officeart/2005/8/layout/default"/>
    <dgm:cxn modelId="{168131B4-7AFE-47FA-A508-BA714945B1F5}" type="presOf" srcId="{96A42958-F4EA-475A-90CB-5318902254C5}" destId="{AF4DA9DF-32FD-46C5-B882-862673898AA3}" srcOrd="0" destOrd="0" presId="urn:microsoft.com/office/officeart/2005/8/layout/default"/>
    <dgm:cxn modelId="{AAC433B7-9F4A-4DCE-B1D6-EFB098912490}" type="presOf" srcId="{2FDAEDD9-CE78-41E3-B088-BCC78616D822}" destId="{128D17DC-2E05-4F96-B1F1-C0506C8A1E23}" srcOrd="0" destOrd="0" presId="urn:microsoft.com/office/officeart/2005/8/layout/default"/>
    <dgm:cxn modelId="{63C3D8BC-677A-4C48-8F83-2A5FCB0B7E34}" type="presOf" srcId="{8282E30C-C1CB-4DAE-8DB7-03D29E788027}" destId="{436CA0B6-60F2-4083-A6F4-950733E86603}" srcOrd="0" destOrd="0" presId="urn:microsoft.com/office/officeart/2005/8/layout/default"/>
    <dgm:cxn modelId="{13DE83BE-E428-451B-A767-A6D3F281EC3C}" type="presOf" srcId="{2F843D5F-FFD6-40F9-99B5-B8633A7F5C5A}" destId="{8665551C-C4EC-490F-8B8A-9B94BC605328}" srcOrd="0" destOrd="0" presId="urn:microsoft.com/office/officeart/2005/8/layout/default"/>
    <dgm:cxn modelId="{701380C8-297D-4579-9754-DE93FA35F768}" type="presOf" srcId="{3E55EE06-68AF-460F-BF16-398F7B76404D}" destId="{7176D66A-CE7E-4316-B3E6-FDBF841DB8F3}" srcOrd="0" destOrd="0" presId="urn:microsoft.com/office/officeart/2005/8/layout/default"/>
    <dgm:cxn modelId="{CA67BECC-3B03-487D-8EAB-799157BA70AF}" type="presOf" srcId="{174FF3F7-C38A-410C-9883-670FC29C58FD}" destId="{85DACA1A-4257-42EF-8D25-DA5D8C0BB539}" srcOrd="0" destOrd="0" presId="urn:microsoft.com/office/officeart/2005/8/layout/default"/>
    <dgm:cxn modelId="{A60328D6-58AB-4092-A59B-23DEF03376B7}" type="presOf" srcId="{CE77AA48-8005-4BED-88B4-CB62DAAA4A50}" destId="{6D279CAE-86E7-4B54-BC22-205E89AFEC1A}" srcOrd="0" destOrd="0" presId="urn:microsoft.com/office/officeart/2005/8/layout/default"/>
    <dgm:cxn modelId="{4B60A8D6-CC0D-4283-8C8C-04FD5BB75777}" type="presOf" srcId="{3ACD9003-4A27-4609-A8DC-2140897D6FEA}" destId="{37D99CCF-43EB-46D9-BCA3-1B84CFB7FD47}" srcOrd="0" destOrd="0" presId="urn:microsoft.com/office/officeart/2005/8/layout/default"/>
    <dgm:cxn modelId="{35C7ABD7-3018-4D31-A0FE-34C4398138BC}" type="presOf" srcId="{B89876E4-6E57-4993-9E24-CF0E51DCEBCD}" destId="{7E4D1AAE-8B1A-4C5E-838D-49FAF26153F6}" srcOrd="0" destOrd="0" presId="urn:microsoft.com/office/officeart/2005/8/layout/default"/>
    <dgm:cxn modelId="{0125FBF0-46E0-4F4A-BE97-54075D789279}" srcId="{12DE7E24-7F56-4134-8DD5-3F752E73F576}" destId="{BF5F8480-F28E-4B39-BE73-0D4756E18C35}" srcOrd="3" destOrd="0" parTransId="{B47A9681-B5E6-4AC1-AA4D-34E3837C4201}" sibTransId="{D3BB2B98-0C6C-420B-91EC-80F2BFE67832}"/>
    <dgm:cxn modelId="{202BECF4-FF43-43A7-A148-7CB2EDDEE0E3}" srcId="{12DE7E24-7F56-4134-8DD5-3F752E73F576}" destId="{04CB159F-5885-4EBE-B2D1-021009CD68BC}" srcOrd="8" destOrd="0" parTransId="{F7D14E2D-D961-4EBE-B4C7-E74320A7CBB5}" sibTransId="{640AFBB8-B2CB-40D4-A977-F97FE6BEBB24}"/>
    <dgm:cxn modelId="{7A7021F6-C5EB-45B0-AAE8-52A943FDBC63}" srcId="{12DE7E24-7F56-4134-8DD5-3F752E73F576}" destId="{9ACAC987-4874-4ABD-AD66-E216141194A2}" srcOrd="5" destOrd="0" parTransId="{AF25DCD9-D3E0-4B22-BC29-74B436CD8516}" sibTransId="{4E85B890-EA06-4932-8109-8E37067DE8C4}"/>
    <dgm:cxn modelId="{7223ADFC-509C-475D-B914-D62E8E5A33C7}" type="presOf" srcId="{066A7D55-5EF6-42C6-A49C-3B01DBA46AFE}" destId="{E4FF0BF0-8A3E-4192-A099-CE42A416192E}" srcOrd="0" destOrd="0" presId="urn:microsoft.com/office/officeart/2005/8/layout/default"/>
    <dgm:cxn modelId="{8B96F4B6-D2C5-4FAC-9961-C1E5B177C6C3}" type="presParOf" srcId="{50EC9CFF-B16B-43E8-8F74-0FD6B28BA4C8}" destId="{128D17DC-2E05-4F96-B1F1-C0506C8A1E23}" srcOrd="0" destOrd="0" presId="urn:microsoft.com/office/officeart/2005/8/layout/default"/>
    <dgm:cxn modelId="{61BB52BA-A0FF-4A47-9D53-D87194353ABF}" type="presParOf" srcId="{50EC9CFF-B16B-43E8-8F74-0FD6B28BA4C8}" destId="{4B741F63-16D3-49C0-A2FC-E57A284F2F18}" srcOrd="1" destOrd="0" presId="urn:microsoft.com/office/officeart/2005/8/layout/default"/>
    <dgm:cxn modelId="{63F7CB25-6FA9-47CE-84EE-13090F20A26B}" type="presParOf" srcId="{50EC9CFF-B16B-43E8-8F74-0FD6B28BA4C8}" destId="{7176D66A-CE7E-4316-B3E6-FDBF841DB8F3}" srcOrd="2" destOrd="0" presId="urn:microsoft.com/office/officeart/2005/8/layout/default"/>
    <dgm:cxn modelId="{96A9F692-1930-4F50-BA27-31D6760090EF}" type="presParOf" srcId="{50EC9CFF-B16B-43E8-8F74-0FD6B28BA4C8}" destId="{8D019440-59D3-4D45-A489-9CF8AD34A3EA}" srcOrd="3" destOrd="0" presId="urn:microsoft.com/office/officeart/2005/8/layout/default"/>
    <dgm:cxn modelId="{646539C3-3151-4587-AE59-B713986CEA28}" type="presParOf" srcId="{50EC9CFF-B16B-43E8-8F74-0FD6B28BA4C8}" destId="{AF4DA9DF-32FD-46C5-B882-862673898AA3}" srcOrd="4" destOrd="0" presId="urn:microsoft.com/office/officeart/2005/8/layout/default"/>
    <dgm:cxn modelId="{34EF1DDB-8E41-45AF-AB8C-C2026A901ECD}" type="presParOf" srcId="{50EC9CFF-B16B-43E8-8F74-0FD6B28BA4C8}" destId="{4E58B445-E837-4EDE-8922-99AC2CEEA6FA}" srcOrd="5" destOrd="0" presId="urn:microsoft.com/office/officeart/2005/8/layout/default"/>
    <dgm:cxn modelId="{2178D313-45E6-4013-A0CD-22213EC4791C}" type="presParOf" srcId="{50EC9CFF-B16B-43E8-8F74-0FD6B28BA4C8}" destId="{79B88576-EFFB-4F6F-9A26-187F64C49755}" srcOrd="6" destOrd="0" presId="urn:microsoft.com/office/officeart/2005/8/layout/default"/>
    <dgm:cxn modelId="{3AC37A14-D6F9-4AB2-9313-FD2E9A4BEBCB}" type="presParOf" srcId="{50EC9CFF-B16B-43E8-8F74-0FD6B28BA4C8}" destId="{86FDD3B6-EF0C-4463-95AD-627C8D6A7107}" srcOrd="7" destOrd="0" presId="urn:microsoft.com/office/officeart/2005/8/layout/default"/>
    <dgm:cxn modelId="{B365EF16-7AB8-4BC8-8384-C03C7F079177}" type="presParOf" srcId="{50EC9CFF-B16B-43E8-8F74-0FD6B28BA4C8}" destId="{85DACA1A-4257-42EF-8D25-DA5D8C0BB539}" srcOrd="8" destOrd="0" presId="urn:microsoft.com/office/officeart/2005/8/layout/default"/>
    <dgm:cxn modelId="{87B87FF4-067B-4CA9-B04C-C72B388BBCB8}" type="presParOf" srcId="{50EC9CFF-B16B-43E8-8F74-0FD6B28BA4C8}" destId="{65608A59-B43F-425C-9239-4E854A758916}" srcOrd="9" destOrd="0" presId="urn:microsoft.com/office/officeart/2005/8/layout/default"/>
    <dgm:cxn modelId="{F361B557-0DB3-445A-9A21-02BF070F22AB}" type="presParOf" srcId="{50EC9CFF-B16B-43E8-8F74-0FD6B28BA4C8}" destId="{3EFBA17A-9CAE-4F19-9373-274CED91DD74}" srcOrd="10" destOrd="0" presId="urn:microsoft.com/office/officeart/2005/8/layout/default"/>
    <dgm:cxn modelId="{C6AF1AC2-6D51-4E00-9C07-B8C7291FEA56}" type="presParOf" srcId="{50EC9CFF-B16B-43E8-8F74-0FD6B28BA4C8}" destId="{DC4AB23E-C8C4-4A2D-99A6-C24DE06E868F}" srcOrd="11" destOrd="0" presId="urn:microsoft.com/office/officeart/2005/8/layout/default"/>
    <dgm:cxn modelId="{69937319-14B7-48C6-ADF3-FBB6A27AF339}" type="presParOf" srcId="{50EC9CFF-B16B-43E8-8F74-0FD6B28BA4C8}" destId="{37D99CCF-43EB-46D9-BCA3-1B84CFB7FD47}" srcOrd="12" destOrd="0" presId="urn:microsoft.com/office/officeart/2005/8/layout/default"/>
    <dgm:cxn modelId="{ED968877-A655-480C-AD84-85D6BAA3A58E}" type="presParOf" srcId="{50EC9CFF-B16B-43E8-8F74-0FD6B28BA4C8}" destId="{CC16366E-162C-4DAD-94C6-3926D5A00033}" srcOrd="13" destOrd="0" presId="urn:microsoft.com/office/officeart/2005/8/layout/default"/>
    <dgm:cxn modelId="{4A9292D3-E4E5-4DE7-9BA6-8452C9BE548B}" type="presParOf" srcId="{50EC9CFF-B16B-43E8-8F74-0FD6B28BA4C8}" destId="{6D279CAE-86E7-4B54-BC22-205E89AFEC1A}" srcOrd="14" destOrd="0" presId="urn:microsoft.com/office/officeart/2005/8/layout/default"/>
    <dgm:cxn modelId="{40E59A13-9575-4362-A08D-8C779B38E81F}" type="presParOf" srcId="{50EC9CFF-B16B-43E8-8F74-0FD6B28BA4C8}" destId="{7C6D8DDA-8EE2-4F7A-AAAB-C53065C7AF3E}" srcOrd="15" destOrd="0" presId="urn:microsoft.com/office/officeart/2005/8/layout/default"/>
    <dgm:cxn modelId="{F101674A-FEB2-44CC-A5DF-5903600D277A}" type="presParOf" srcId="{50EC9CFF-B16B-43E8-8F74-0FD6B28BA4C8}" destId="{30FB9A97-0695-4BFB-9AF9-311443772D50}" srcOrd="16" destOrd="0" presId="urn:microsoft.com/office/officeart/2005/8/layout/default"/>
    <dgm:cxn modelId="{982950AE-324A-4329-833E-507F35C63477}" type="presParOf" srcId="{50EC9CFF-B16B-43E8-8F74-0FD6B28BA4C8}" destId="{EF8EE9B0-953E-4E57-B527-2E68A37D602C}" srcOrd="17" destOrd="0" presId="urn:microsoft.com/office/officeart/2005/8/layout/default"/>
    <dgm:cxn modelId="{8246142E-A5DC-499D-B4D5-18D3F5A8FE19}" type="presParOf" srcId="{50EC9CFF-B16B-43E8-8F74-0FD6B28BA4C8}" destId="{D992C3A0-E1D5-4EC9-96E5-AEB8BE543F99}" srcOrd="18" destOrd="0" presId="urn:microsoft.com/office/officeart/2005/8/layout/default"/>
    <dgm:cxn modelId="{57B6149F-F1DE-4B0C-AEF9-45A6EEC04FED}" type="presParOf" srcId="{50EC9CFF-B16B-43E8-8F74-0FD6B28BA4C8}" destId="{E79CBF6F-F7B1-40A7-8FDF-3A1A455C0C6B}" srcOrd="19" destOrd="0" presId="urn:microsoft.com/office/officeart/2005/8/layout/default"/>
    <dgm:cxn modelId="{8CF981D9-7BA0-4769-978A-966AB9D830D5}" type="presParOf" srcId="{50EC9CFF-B16B-43E8-8F74-0FD6B28BA4C8}" destId="{436CA0B6-60F2-4083-A6F4-950733E86603}" srcOrd="20" destOrd="0" presId="urn:microsoft.com/office/officeart/2005/8/layout/default"/>
    <dgm:cxn modelId="{B2D23F03-8EF2-4982-AE33-860550DC3F1B}" type="presParOf" srcId="{50EC9CFF-B16B-43E8-8F74-0FD6B28BA4C8}" destId="{A5428070-BFCA-4F0A-8284-4D216A7F27E1}" srcOrd="21" destOrd="0" presId="urn:microsoft.com/office/officeart/2005/8/layout/default"/>
    <dgm:cxn modelId="{960CF0A1-4D0F-45B7-824B-E5474D712E6E}" type="presParOf" srcId="{50EC9CFF-B16B-43E8-8F74-0FD6B28BA4C8}" destId="{E4FF0BF0-8A3E-4192-A099-CE42A416192E}" srcOrd="22" destOrd="0" presId="urn:microsoft.com/office/officeart/2005/8/layout/default"/>
    <dgm:cxn modelId="{16D3E928-C86A-4670-9D6F-4AAC0282F6F0}" type="presParOf" srcId="{50EC9CFF-B16B-43E8-8F74-0FD6B28BA4C8}" destId="{A433D223-FD48-442E-A4F4-8BE95A9A5F77}" srcOrd="23" destOrd="0" presId="urn:microsoft.com/office/officeart/2005/8/layout/default"/>
    <dgm:cxn modelId="{F485AD51-FFC1-4F3B-A766-76FAABE05100}" type="presParOf" srcId="{50EC9CFF-B16B-43E8-8F74-0FD6B28BA4C8}" destId="{0D81725C-2DA7-4D0B-B21D-F47EF6341C0D}" srcOrd="24" destOrd="0" presId="urn:microsoft.com/office/officeart/2005/8/layout/default"/>
    <dgm:cxn modelId="{6897F8F5-2E78-44EF-A866-F248EE68DF47}" type="presParOf" srcId="{50EC9CFF-B16B-43E8-8F74-0FD6B28BA4C8}" destId="{49C09203-C5C3-4FCD-AF49-035190806DD3}" srcOrd="25" destOrd="0" presId="urn:microsoft.com/office/officeart/2005/8/layout/default"/>
    <dgm:cxn modelId="{E22FFEA1-6133-495D-80A7-E79410919FA4}" type="presParOf" srcId="{50EC9CFF-B16B-43E8-8F74-0FD6B28BA4C8}" destId="{7E4D1AAE-8B1A-4C5E-838D-49FAF26153F6}" srcOrd="26" destOrd="0" presId="urn:microsoft.com/office/officeart/2005/8/layout/default"/>
    <dgm:cxn modelId="{1EC2003B-5C20-494C-A0DC-FC2EA1E3CED9}" type="presParOf" srcId="{50EC9CFF-B16B-43E8-8F74-0FD6B28BA4C8}" destId="{79B4289B-D07A-4675-A517-624FC5346889}" srcOrd="27" destOrd="0" presId="urn:microsoft.com/office/officeart/2005/8/layout/default"/>
    <dgm:cxn modelId="{344C6AF3-8380-4FF7-A121-1BAF5BE1C1EB}" type="presParOf" srcId="{50EC9CFF-B16B-43E8-8F74-0FD6B28BA4C8}" destId="{B4EBFC7A-B2A4-405F-8ED1-229A3DD07E25}" srcOrd="28" destOrd="0" presId="urn:microsoft.com/office/officeart/2005/8/layout/default"/>
    <dgm:cxn modelId="{597C8B58-5574-4656-A56E-BCE663A80C9E}" type="presParOf" srcId="{50EC9CFF-B16B-43E8-8F74-0FD6B28BA4C8}" destId="{25C33FBD-5A66-4B19-BE4A-A6A26F148E6E}" srcOrd="29" destOrd="0" presId="urn:microsoft.com/office/officeart/2005/8/layout/default"/>
    <dgm:cxn modelId="{EDD2A366-ACFD-4CFC-AC12-A4FACC7F5B20}" type="presParOf" srcId="{50EC9CFF-B16B-43E8-8F74-0FD6B28BA4C8}" destId="{8665551C-C4EC-490F-8B8A-9B94BC605328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164E6-FABE-4DEE-B23C-3BF1CA8C1DA5}">
      <dsp:nvSpPr>
        <dsp:cNvPr id="0" name=""/>
        <dsp:cNvSpPr/>
      </dsp:nvSpPr>
      <dsp:spPr>
        <a:xfrm>
          <a:off x="0" y="0"/>
          <a:ext cx="9783763" cy="1893093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54D19-00D7-457F-A0B6-1D353646AEF0}">
      <dsp:nvSpPr>
        <dsp:cNvPr id="0" name=""/>
        <dsp:cNvSpPr/>
      </dsp:nvSpPr>
      <dsp:spPr>
        <a:xfrm>
          <a:off x="293512" y="252412"/>
          <a:ext cx="2873980" cy="1388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80CA06-B31F-4BF9-8BE8-154301141EEC}">
      <dsp:nvSpPr>
        <dsp:cNvPr id="0" name=""/>
        <dsp:cNvSpPr/>
      </dsp:nvSpPr>
      <dsp:spPr>
        <a:xfrm rot="10800000">
          <a:off x="293512" y="1893093"/>
          <a:ext cx="2873980" cy="2313781"/>
        </a:xfrm>
        <a:prstGeom prst="round2SameRect">
          <a:avLst>
            <a:gd name="adj1" fmla="val 1050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  <a:t>Współpraca JST </a:t>
          </a:r>
          <a:br>
            <a:rPr lang="pl-PL" sz="23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</a:br>
          <a:r>
            <a:rPr lang="pl-PL" sz="23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  <a:t>i NGO w tworzeniu polityk publicznych</a:t>
          </a:r>
        </a:p>
      </dsp:txBody>
      <dsp:txXfrm rot="10800000">
        <a:off x="364669" y="1893093"/>
        <a:ext cx="2731666" cy="2242624"/>
      </dsp:txXfrm>
    </dsp:sp>
    <dsp:sp modelId="{CE7070EB-5E26-4EC6-824D-6A39823D573F}">
      <dsp:nvSpPr>
        <dsp:cNvPr id="0" name=""/>
        <dsp:cNvSpPr/>
      </dsp:nvSpPr>
      <dsp:spPr>
        <a:xfrm>
          <a:off x="3454891" y="252412"/>
          <a:ext cx="2873980" cy="1388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F6CC8-E4A0-498A-8BE8-0C678E1B62DB}">
      <dsp:nvSpPr>
        <dsp:cNvPr id="0" name=""/>
        <dsp:cNvSpPr/>
      </dsp:nvSpPr>
      <dsp:spPr>
        <a:xfrm rot="10800000">
          <a:off x="3454891" y="1893093"/>
          <a:ext cx="2873980" cy="2313781"/>
        </a:xfrm>
        <a:prstGeom prst="round2SameRect">
          <a:avLst>
            <a:gd name="adj1" fmla="val 1050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  <a:t>Współpraca samorządu z organizacjami pozarządowymi </a:t>
          </a:r>
          <a:br>
            <a:rPr lang="pl-PL" sz="23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</a:br>
          <a:r>
            <a:rPr lang="pl-PL" sz="23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  <a:t>w zakresie realizacji zadań publicznych</a:t>
          </a:r>
        </a:p>
      </dsp:txBody>
      <dsp:txXfrm rot="10800000">
        <a:off x="3526048" y="1893093"/>
        <a:ext cx="2731666" cy="2242624"/>
      </dsp:txXfrm>
    </dsp:sp>
    <dsp:sp modelId="{2019B119-1F35-4698-BA2E-2B97D0518FA9}">
      <dsp:nvSpPr>
        <dsp:cNvPr id="0" name=""/>
        <dsp:cNvSpPr/>
      </dsp:nvSpPr>
      <dsp:spPr>
        <a:xfrm>
          <a:off x="6616269" y="252412"/>
          <a:ext cx="2873980" cy="1388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19000" b="-19000"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51F252-C089-4B32-AEDD-68994A387325}">
      <dsp:nvSpPr>
        <dsp:cNvPr id="0" name=""/>
        <dsp:cNvSpPr/>
      </dsp:nvSpPr>
      <dsp:spPr>
        <a:xfrm rot="10800000">
          <a:off x="6616269" y="1893093"/>
          <a:ext cx="2873980" cy="2313781"/>
        </a:xfrm>
        <a:prstGeom prst="round2SameRect">
          <a:avLst>
            <a:gd name="adj1" fmla="val 1050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  <a:t>Infrastruktura współpracy, tworzenie warunków </a:t>
          </a:r>
          <a:br>
            <a:rPr lang="pl-PL" sz="23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</a:br>
          <a:r>
            <a:rPr lang="pl-PL" sz="23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  <a:t>do społecznej aktywności</a:t>
          </a:r>
        </a:p>
      </dsp:txBody>
      <dsp:txXfrm rot="10800000">
        <a:off x="6687426" y="1893093"/>
        <a:ext cx="2731666" cy="22426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D17DC-2E05-4F96-B1F1-C0506C8A1E23}">
      <dsp:nvSpPr>
        <dsp:cNvPr id="0" name=""/>
        <dsp:cNvSpPr/>
      </dsp:nvSpPr>
      <dsp:spPr>
        <a:xfrm>
          <a:off x="453213" y="864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>
              <a:solidFill>
                <a:srgbClr val="FFFFFF"/>
              </a:solidFill>
              <a:latin typeface="Gill Sans MT"/>
              <a:ea typeface="+mn-ea"/>
              <a:cs typeface="+mn-cs"/>
            </a:rPr>
            <a:t>Tworzenie społeczności regularnych darczyńców</a:t>
          </a:r>
          <a:endParaRPr lang="en-US" sz="1500" kern="120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453213" y="864"/>
        <a:ext cx="1587867" cy="952720"/>
      </dsp:txXfrm>
    </dsp:sp>
    <dsp:sp modelId="{7176D66A-CE7E-4316-B3E6-FDBF841DB8F3}">
      <dsp:nvSpPr>
        <dsp:cNvPr id="0" name=""/>
        <dsp:cNvSpPr/>
      </dsp:nvSpPr>
      <dsp:spPr>
        <a:xfrm>
          <a:off x="2199868" y="864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>
              <a:solidFill>
                <a:srgbClr val="FFFFFF"/>
              </a:solidFill>
              <a:latin typeface="Gill Sans MT"/>
              <a:ea typeface="+mn-ea"/>
              <a:cs typeface="+mn-cs"/>
            </a:rPr>
            <a:t>Cyfrowi darczyńczy</a:t>
          </a:r>
          <a:endParaRPr lang="en-US" sz="1500" kern="120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2199868" y="864"/>
        <a:ext cx="1587867" cy="952720"/>
      </dsp:txXfrm>
    </dsp:sp>
    <dsp:sp modelId="{AF4DA9DF-32FD-46C5-B882-862673898AA3}">
      <dsp:nvSpPr>
        <dsp:cNvPr id="0" name=""/>
        <dsp:cNvSpPr/>
      </dsp:nvSpPr>
      <dsp:spPr>
        <a:xfrm>
          <a:off x="3946522" y="864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>
              <a:solidFill>
                <a:srgbClr val="FFFFFF"/>
              </a:solidFill>
              <a:latin typeface="Gill Sans MT"/>
              <a:ea typeface="+mn-ea"/>
              <a:cs typeface="+mn-cs"/>
            </a:rPr>
            <a:t>Mailing</a:t>
          </a:r>
          <a:endParaRPr lang="en-US" sz="1500" kern="120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3946522" y="864"/>
        <a:ext cx="1587867" cy="952720"/>
      </dsp:txXfrm>
    </dsp:sp>
    <dsp:sp modelId="{79B88576-EFFB-4F6F-9A26-187F64C49755}">
      <dsp:nvSpPr>
        <dsp:cNvPr id="0" name=""/>
        <dsp:cNvSpPr/>
      </dsp:nvSpPr>
      <dsp:spPr>
        <a:xfrm>
          <a:off x="5693177" y="864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>
              <a:solidFill>
                <a:srgbClr val="FFFFFF"/>
              </a:solidFill>
              <a:latin typeface="Gill Sans MT"/>
              <a:ea typeface="+mn-ea"/>
              <a:cs typeface="+mn-cs"/>
            </a:rPr>
            <a:t>Listy</a:t>
          </a:r>
          <a:endParaRPr lang="en-US" sz="1500" kern="120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5693177" y="864"/>
        <a:ext cx="1587867" cy="952720"/>
      </dsp:txXfrm>
    </dsp:sp>
    <dsp:sp modelId="{85DACA1A-4257-42EF-8D25-DA5D8C0BB539}">
      <dsp:nvSpPr>
        <dsp:cNvPr id="0" name=""/>
        <dsp:cNvSpPr/>
      </dsp:nvSpPr>
      <dsp:spPr>
        <a:xfrm>
          <a:off x="7439831" y="864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>
              <a:solidFill>
                <a:srgbClr val="FFFFFF"/>
              </a:solidFill>
              <a:latin typeface="Gill Sans MT"/>
              <a:ea typeface="+mn-ea"/>
              <a:cs typeface="+mn-cs"/>
            </a:rPr>
            <a:t>Składki członkowskie</a:t>
          </a:r>
          <a:endParaRPr lang="en-US" sz="1500" kern="120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7439831" y="864"/>
        <a:ext cx="1587867" cy="952720"/>
      </dsp:txXfrm>
    </dsp:sp>
    <dsp:sp modelId="{3EFBA17A-9CAE-4F19-9373-274CED91DD74}">
      <dsp:nvSpPr>
        <dsp:cNvPr id="0" name=""/>
        <dsp:cNvSpPr/>
      </dsp:nvSpPr>
      <dsp:spPr>
        <a:xfrm>
          <a:off x="453213" y="1112371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>
              <a:solidFill>
                <a:srgbClr val="FFFFFF"/>
              </a:solidFill>
              <a:latin typeface="Gill Sans MT"/>
              <a:ea typeface="+mn-ea"/>
              <a:cs typeface="+mn-cs"/>
            </a:rPr>
            <a:t>Akcja nakrętkowa (zbieranie nakrętek)</a:t>
          </a:r>
          <a:endParaRPr lang="en-US" sz="1500" kern="120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453213" y="1112371"/>
        <a:ext cx="1587867" cy="952720"/>
      </dsp:txXfrm>
    </dsp:sp>
    <dsp:sp modelId="{37D99CCF-43EB-46D9-BCA3-1B84CFB7FD47}">
      <dsp:nvSpPr>
        <dsp:cNvPr id="0" name=""/>
        <dsp:cNvSpPr/>
      </dsp:nvSpPr>
      <dsp:spPr>
        <a:xfrm>
          <a:off x="2199868" y="1112371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>
              <a:solidFill>
                <a:srgbClr val="FFFFFF"/>
              </a:solidFill>
              <a:latin typeface="Gill Sans MT"/>
              <a:ea typeface="+mn-ea"/>
              <a:cs typeface="+mn-cs"/>
            </a:rPr>
            <a:t>Darowizny rzeczowe od osób indywidualnych</a:t>
          </a:r>
          <a:endParaRPr lang="en-US" sz="1500" kern="120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2199868" y="1112371"/>
        <a:ext cx="1587867" cy="952720"/>
      </dsp:txXfrm>
    </dsp:sp>
    <dsp:sp modelId="{6D279CAE-86E7-4B54-BC22-205E89AFEC1A}">
      <dsp:nvSpPr>
        <dsp:cNvPr id="0" name=""/>
        <dsp:cNvSpPr/>
      </dsp:nvSpPr>
      <dsp:spPr>
        <a:xfrm>
          <a:off x="3946522" y="1112371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>
              <a:solidFill>
                <a:srgbClr val="FFFFFF"/>
              </a:solidFill>
              <a:latin typeface="Gill Sans MT"/>
              <a:ea typeface="+mn-ea"/>
              <a:cs typeface="+mn-cs"/>
            </a:rPr>
            <a:t>Darowizny finansowe od osób indywidualnych</a:t>
          </a:r>
          <a:endParaRPr lang="en-US" sz="1500" kern="120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3946522" y="1112371"/>
        <a:ext cx="1587867" cy="952720"/>
      </dsp:txXfrm>
    </dsp:sp>
    <dsp:sp modelId="{30FB9A97-0695-4BFB-9AF9-311443772D50}">
      <dsp:nvSpPr>
        <dsp:cNvPr id="0" name=""/>
        <dsp:cNvSpPr/>
      </dsp:nvSpPr>
      <dsp:spPr>
        <a:xfrm>
          <a:off x="5693177" y="1112371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>
              <a:solidFill>
                <a:srgbClr val="FFFFFF"/>
              </a:solidFill>
              <a:latin typeface="Gill Sans MT"/>
              <a:ea typeface="+mn-ea"/>
              <a:cs typeface="+mn-cs"/>
            </a:rPr>
            <a:t>Kwesta tradycyjna</a:t>
          </a:r>
          <a:endParaRPr lang="en-US" sz="1500" kern="120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5693177" y="1112371"/>
        <a:ext cx="1587867" cy="952720"/>
      </dsp:txXfrm>
    </dsp:sp>
    <dsp:sp modelId="{D992C3A0-E1D5-4EC9-96E5-AEB8BE543F99}">
      <dsp:nvSpPr>
        <dsp:cNvPr id="0" name=""/>
        <dsp:cNvSpPr/>
      </dsp:nvSpPr>
      <dsp:spPr>
        <a:xfrm>
          <a:off x="7439831" y="1112371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>
              <a:solidFill>
                <a:srgbClr val="FFFFFF"/>
              </a:solidFill>
              <a:latin typeface="Gill Sans MT"/>
              <a:ea typeface="+mn-ea"/>
              <a:cs typeface="+mn-cs"/>
            </a:rPr>
            <a:t>Kwesta z użyciem terminala płatniczego</a:t>
          </a:r>
          <a:endParaRPr lang="en-US" sz="1500" kern="120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7439831" y="1112371"/>
        <a:ext cx="1587867" cy="952720"/>
      </dsp:txXfrm>
    </dsp:sp>
    <dsp:sp modelId="{436CA0B6-60F2-4083-A6F4-950733E86603}">
      <dsp:nvSpPr>
        <dsp:cNvPr id="0" name=""/>
        <dsp:cNvSpPr/>
      </dsp:nvSpPr>
      <dsp:spPr>
        <a:xfrm>
          <a:off x="453213" y="2223878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 err="1">
              <a:solidFill>
                <a:srgbClr val="FFFFFF"/>
              </a:solidFill>
              <a:latin typeface="Gill Sans MT"/>
              <a:ea typeface="+mn-ea"/>
              <a:cs typeface="+mn-cs"/>
            </a:rPr>
            <a:t>Click</a:t>
          </a:r>
          <a:r>
            <a:rPr lang="pl-PL" sz="15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  <a:t> &amp; </a:t>
          </a:r>
          <a:r>
            <a:rPr lang="pl-PL" sz="1500" kern="1200" dirty="0" err="1">
              <a:solidFill>
                <a:srgbClr val="FFFFFF"/>
              </a:solidFill>
              <a:latin typeface="Gill Sans MT"/>
              <a:ea typeface="+mn-ea"/>
              <a:cs typeface="+mn-cs"/>
            </a:rPr>
            <a:t>donate</a:t>
          </a:r>
          <a:endParaRPr lang="en-US" sz="1500" kern="1200" dirty="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453213" y="2223878"/>
        <a:ext cx="1587867" cy="952720"/>
      </dsp:txXfrm>
    </dsp:sp>
    <dsp:sp modelId="{E4FF0BF0-8A3E-4192-A099-CE42A416192E}">
      <dsp:nvSpPr>
        <dsp:cNvPr id="0" name=""/>
        <dsp:cNvSpPr/>
      </dsp:nvSpPr>
      <dsp:spPr>
        <a:xfrm>
          <a:off x="2199868" y="2223878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  <a:t>Skarbona</a:t>
          </a:r>
          <a:endParaRPr lang="en-US" sz="1500" kern="1200" dirty="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2199868" y="2223878"/>
        <a:ext cx="1587867" cy="952720"/>
      </dsp:txXfrm>
    </dsp:sp>
    <dsp:sp modelId="{0D81725C-2DA7-4D0B-B21D-F47EF6341C0D}">
      <dsp:nvSpPr>
        <dsp:cNvPr id="0" name=""/>
        <dsp:cNvSpPr/>
      </dsp:nvSpPr>
      <dsp:spPr>
        <a:xfrm>
          <a:off x="3946522" y="2223878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 err="1">
              <a:solidFill>
                <a:srgbClr val="FFFFFF"/>
              </a:solidFill>
              <a:latin typeface="Gill Sans MT"/>
              <a:ea typeface="+mn-ea"/>
              <a:cs typeface="+mn-cs"/>
            </a:rPr>
            <a:t>Payroll</a:t>
          </a:r>
          <a:endParaRPr lang="en-US" sz="1500" kern="1200" dirty="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3946522" y="2223878"/>
        <a:ext cx="1587867" cy="952720"/>
      </dsp:txXfrm>
    </dsp:sp>
    <dsp:sp modelId="{7E4D1AAE-8B1A-4C5E-838D-49FAF26153F6}">
      <dsp:nvSpPr>
        <dsp:cNvPr id="0" name=""/>
        <dsp:cNvSpPr/>
      </dsp:nvSpPr>
      <dsp:spPr>
        <a:xfrm>
          <a:off x="5693177" y="2223878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  <a:t>SMS charytatywny</a:t>
          </a:r>
          <a:endParaRPr lang="en-US" sz="1500" kern="1200" dirty="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5693177" y="2223878"/>
        <a:ext cx="1587867" cy="952720"/>
      </dsp:txXfrm>
    </dsp:sp>
    <dsp:sp modelId="{B4EBFC7A-B2A4-405F-8ED1-229A3DD07E25}">
      <dsp:nvSpPr>
        <dsp:cNvPr id="0" name=""/>
        <dsp:cNvSpPr/>
      </dsp:nvSpPr>
      <dsp:spPr>
        <a:xfrm>
          <a:off x="7439831" y="2223878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  <a:t>Zbiórki „urodzinowe” </a:t>
          </a:r>
          <a:br>
            <a:rPr lang="pl-PL" sz="15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</a:br>
          <a:r>
            <a:rPr lang="pl-PL" sz="15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  <a:t>na Facebooku</a:t>
          </a:r>
          <a:endParaRPr lang="en-US" sz="1500" kern="1200" dirty="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7439831" y="2223878"/>
        <a:ext cx="1587867" cy="952720"/>
      </dsp:txXfrm>
    </dsp:sp>
    <dsp:sp modelId="{8665551C-C4EC-490F-8B8A-9B94BC605328}">
      <dsp:nvSpPr>
        <dsp:cNvPr id="0" name=""/>
        <dsp:cNvSpPr/>
      </dsp:nvSpPr>
      <dsp:spPr>
        <a:xfrm>
          <a:off x="3946522" y="3335386"/>
          <a:ext cx="1587867" cy="95272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solidFill>
                <a:srgbClr val="FFFFFF"/>
              </a:solidFill>
              <a:latin typeface="Gill Sans MT"/>
              <a:ea typeface="+mn-ea"/>
              <a:cs typeface="+mn-cs"/>
            </a:rPr>
            <a:t>Bieg charytatywny</a:t>
          </a:r>
          <a:endParaRPr lang="en-US" sz="1500" kern="1200" dirty="0">
            <a:solidFill>
              <a:srgbClr val="FFFFFF"/>
            </a:solidFill>
            <a:latin typeface="Gill Sans MT"/>
            <a:ea typeface="+mn-ea"/>
            <a:cs typeface="+mn-cs"/>
          </a:endParaRPr>
        </a:p>
      </dsp:txBody>
      <dsp:txXfrm>
        <a:off x="3946522" y="3335386"/>
        <a:ext cx="1587867" cy="952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D9D2E36C-BF40-4BAF-BBA7-9B8DF0C158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514FCD9-4C3D-41E9-9B3E-8B78D6F951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3FF56-1D32-4E5B-B405-420A98C69FCB}" type="datetimeFigureOut">
              <a:rPr lang="pl-PL" smtClean="0"/>
              <a:t>15.07.2021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5732CEB-A7A0-465C-8D87-9CAB2DF6CA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D83759-0D3C-4BAB-8345-DD1DE5BB2A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70B20-738E-4905-90B3-B10487DBD2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0547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5B7C7-DD82-4AFF-81E1-D311DF99F942}" type="datetimeFigureOut">
              <a:rPr lang="pl-PL" smtClean="0"/>
              <a:t>15.07.2021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72898-B4ED-48AD-85BA-2AAF4959F5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301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387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14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39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675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196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6551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2173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0006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7750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077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875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9004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8485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945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3565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83751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577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992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502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90102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571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9564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0112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005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5838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3940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7113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2615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9518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13447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37210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1735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31784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557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7445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7673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5490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9835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66388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6019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3997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79818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306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6455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74693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4699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44800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19877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0823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02952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6231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3338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7291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486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890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792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483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b0dc783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b0dc783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3607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C0D215-58B7-4B0B-8738-E04ED2E83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FDAAB23-AA51-41D8-8D15-03EF83094F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F5A1CE0-69F2-4D67-B1A7-8094B371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27292FD-179E-449F-925C-B9EC49B5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805E65A-4E42-4A28-8345-D316024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BBDB-5F65-4D57-83DB-24F9CEF2DE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8161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FB6E32-58BC-4AB1-97CD-33827316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61CC7C1-723F-412A-AD68-95EAC9AE2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DA97E65-BAEB-4DBE-8C2E-387D36C9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0C586E-1538-4B79-AF2D-2AA51A0BE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60696C-8022-4F6C-81B6-6C8970FE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BBDB-5F65-4D57-83DB-24F9CEF2DE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1041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293D687-0A2C-44E6-AB9D-557E10F6CF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0BA15D8-7291-4D28-992E-F880235A6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52883B-70E0-460E-8BE7-AF13DD9A3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7301DE-E06E-4B5F-AE76-C8BD1B669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D65FDE-9E83-47EC-9961-9741D8F20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BBDB-5F65-4D57-83DB-24F9CEF2DE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0703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112366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C23A3E-3923-4ACC-82E5-70174DD7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F5594285-9E98-4FDA-B321-9C6899D44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B81241B0-634A-45F3-A1B7-DB579EBFA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9C67C4D8-5147-48DE-A448-EE94ED11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BBDB-5F65-4D57-83DB-24F9CEF2DE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31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AF5633-9745-4B4F-B036-AD1E63DA7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5E9F0E-4B5E-4C98-941E-3CD47D6B6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9896B48-20B8-4EBE-9AC3-602E0F83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868CCE2-DFD7-42B5-9402-9A49C30FA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444CD0-22E5-46F5-9BD4-65C24E06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BBDB-5F65-4D57-83DB-24F9CEF2DE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789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7833EC-5E0D-41ED-9E82-E55DC892A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604F507-8361-451D-A3C3-83690839F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A87E018-3B4A-406B-AAED-868091FC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39BD46-BA44-4DCF-B3ED-14AD969A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C2A8AB-7F92-48D8-A56C-5B87BF94D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BBDB-5F65-4D57-83DB-24F9CEF2DE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644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F3FF8E-0611-4E7C-97CE-EA489C1A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99A636-F5D0-4FDC-AA38-67BC9CCFEF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09BCC2B-5C74-41D4-AB60-AA54FF633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87B3D72-8376-47EC-AE92-71C658F81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8C9DFA3-D7C7-4255-B40A-80CE7F71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7D85DAE-67B2-48A6-98C6-31F2EBC8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BBDB-5F65-4D57-83DB-24F9CEF2DE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4073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53CC02-4DB5-4977-9376-EC612EB77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E2B8E0-D5C7-48E2-BD1A-6D2F59D65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48A2020-1E5D-45F8-9F45-53E11EE46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CEAEAA5-1C8A-49B6-BBF5-B1B22F5A4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CC78F53-3F71-4E11-916B-ABE682CD63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21B68D8-D815-4F58-B145-B73C7CEF0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D1E4E78-BF1E-4070-9EA8-36F817F74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56FDC9F-F4C9-4F70-B4C9-9C373913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BBDB-5F65-4D57-83DB-24F9CEF2DE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400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46CCD7-8D12-46BF-AF27-2DA3932D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11D7B7C-FBB6-4BD5-8DDE-59CC442E6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A0D4513-B7C3-4EBB-97E2-D3F3389BE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B7B59F3-3DB5-41B8-B8B4-1F83BBB2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BBDB-5F65-4D57-83DB-24F9CEF2DE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1261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17E89D6-909D-4154-BFAE-AE68E8D7C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02070C2-AE49-4D84-B822-CD4BB53D9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2C04321-E855-41A4-BB7E-FFE96CA6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BBDB-5F65-4D57-83DB-24F9CEF2DE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707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E2C3BE-CD02-4096-A108-08EAD907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240695-4DF4-498E-BC04-3E513425B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408F9BF-C534-4F54-AB8B-68420DDC9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9B25B4A-E04D-487B-AD61-01C97C428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5567889-8644-4147-BA7E-8E11D7CA0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ACA2D7A-52F7-4071-9944-5049855B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BBDB-5F65-4D57-83DB-24F9CEF2DE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665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4D40C2-40A5-4C92-B365-34FBB05D5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3B1FAF-00F6-4B8A-9757-FFA1C4A432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FE4953E-19C7-4A26-8BE3-A2B11C221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58433FE-4B3D-4307-BF14-9FC60B2CC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FAC60E9-FE11-485D-A72B-952B820FF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2B16604-973C-43FD-ABA5-A5C75453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BBDB-5F65-4D57-83DB-24F9CEF2DE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4177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8B6180D-74B1-47C1-AF4F-5C2511BFE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59696E0-D0ED-4D7F-974F-B46F188A0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283F1A-B74D-4E99-BB7D-10010DD7F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DD38792-406B-41A7-AC64-EEAC821E8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8CF694-EB50-4DCF-A864-0C7313071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2BBDB-5F65-4D57-83DB-24F9CEF2DE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281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microsoft.com/office/2014/relationships/chartEx" Target="../charts/chartEx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3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microsoft.com/office/2007/relationships/diagramDrawing" Target="../diagrams/drawing2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4AE214-7C5D-4197-B5CC-50AA76ECB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38395"/>
            <a:ext cx="9144000" cy="1212078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br>
              <a:rPr lang="pl-PL" sz="7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pl-PL" sz="2000" cap="all" spc="300" dirty="0">
                <a:solidFill>
                  <a:schemeClr val="tx2"/>
                </a:solidFill>
                <a:latin typeface="Goudy Old Style" panose="02020502050305020303" pitchFamily="18" charset="0"/>
              </a:rPr>
              <a:t>Zewnętrzne źródła finansowania </a:t>
            </a:r>
            <a:br>
              <a:rPr lang="pl-PL" sz="2000" cap="all" spc="300" dirty="0">
                <a:solidFill>
                  <a:schemeClr val="tx2"/>
                </a:solidFill>
                <a:latin typeface="Goudy Old Style" panose="02020502050305020303" pitchFamily="18" charset="0"/>
              </a:rPr>
            </a:br>
            <a:r>
              <a:rPr lang="pl-PL" sz="2000" cap="all" spc="300" dirty="0">
                <a:solidFill>
                  <a:schemeClr val="tx2"/>
                </a:solidFill>
                <a:latin typeface="Goudy Old Style" panose="02020502050305020303" pitchFamily="18" charset="0"/>
              </a:rPr>
              <a:t>podmiotów ekonomii społecznej”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6F1CBFE-36B7-49BA-B24D-9413DB146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1530"/>
            <a:ext cx="9144000" cy="1655762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0000"/>
              </a:lnSpc>
              <a:buSzPct val="70000"/>
            </a:pPr>
            <a:r>
              <a:rPr lang="pl-PL" sz="2000" i="1" dirty="0">
                <a:solidFill>
                  <a:srgbClr val="1D242E"/>
                </a:solidFill>
                <a:latin typeface="Goudy Old Style"/>
              </a:rPr>
              <a:t>28 lipca 2021 r. </a:t>
            </a:r>
          </a:p>
          <a:p>
            <a:pPr lvl="0">
              <a:lnSpc>
                <a:spcPct val="100000"/>
              </a:lnSpc>
              <a:buSzPct val="70000"/>
            </a:pPr>
            <a:r>
              <a:rPr lang="pl-PL" sz="2000" i="1" dirty="0">
                <a:solidFill>
                  <a:srgbClr val="1D242E"/>
                </a:solidFill>
                <a:latin typeface="Goudy Old Style"/>
              </a:rPr>
              <a:t>godziny 9.00-14.00</a:t>
            </a:r>
          </a:p>
          <a:p>
            <a:pPr lvl="0">
              <a:lnSpc>
                <a:spcPct val="100000"/>
              </a:lnSpc>
              <a:buSzPct val="70000"/>
            </a:pPr>
            <a:endParaRPr lang="pl-PL" sz="2000" i="1" dirty="0">
              <a:solidFill>
                <a:srgbClr val="1D242E"/>
              </a:solidFill>
              <a:latin typeface="Goudy Old Style"/>
            </a:endParaRPr>
          </a:p>
          <a:p>
            <a:pPr lvl="0">
              <a:lnSpc>
                <a:spcPct val="100000"/>
              </a:lnSpc>
              <a:buSzPct val="70000"/>
            </a:pPr>
            <a:r>
              <a:rPr lang="pl-PL" sz="2000" i="1" dirty="0">
                <a:solidFill>
                  <a:srgbClr val="1D242E"/>
                </a:solidFill>
                <a:latin typeface="Goudy Old Style"/>
              </a:rPr>
              <a:t>Michał BRAUN</a:t>
            </a:r>
          </a:p>
          <a:p>
            <a:endParaRPr lang="pl-PL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E818D8E-69EC-424F-9EFB-91D42D54C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33822"/>
            <a:ext cx="9146658" cy="146046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2934821-8F1E-4523-92CF-C3AF2F039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21" y="3999234"/>
            <a:ext cx="9718158" cy="28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68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10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graphicFrame>
        <p:nvGraphicFramePr>
          <p:cNvPr id="12" name="Symbol zastępczy zawartości 11">
            <a:extLst>
              <a:ext uri="{FF2B5EF4-FFF2-40B4-BE49-F238E27FC236}">
                <a16:creationId xmlns:a16="http://schemas.microsoft.com/office/drawing/2014/main" id="{9190EA29-A4C8-47E5-A37A-963B4A0B7C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7276439"/>
              </p:ext>
            </p:extLst>
          </p:nvPr>
        </p:nvGraphicFramePr>
        <p:xfrm>
          <a:off x="1204118" y="1714674"/>
          <a:ext cx="9783763" cy="4206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711464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11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2B41E2EF-0EEC-40A3-8B38-7C707D13C984}"/>
              </a:ext>
            </a:extLst>
          </p:cNvPr>
          <p:cNvSpPr txBox="1">
            <a:spLocks/>
          </p:cNvSpPr>
          <p:nvPr/>
        </p:nvSpPr>
        <p:spPr>
          <a:xfrm>
            <a:off x="1352550" y="897534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all" spc="30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Silni partnerzy społeczni = stabilne finansowo organizacje</a:t>
            </a:r>
            <a:endParaRPr kumimoji="0" lang="pl-PL" sz="3200" b="0" i="0" u="none" strike="noStrike" kern="1200" cap="all" spc="30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4" name="Symbol zastępczy zawartości 11">
                <a:extLst>
                  <a:ext uri="{FF2B5EF4-FFF2-40B4-BE49-F238E27FC236}">
                    <a16:creationId xmlns:a16="http://schemas.microsoft.com/office/drawing/2014/main" id="{0A5BB1BB-21E8-47E1-9967-C95CA478E56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68314105"/>
                  </p:ext>
                </p:extLst>
              </p:nvPr>
            </p:nvGraphicFramePr>
            <p:xfrm>
              <a:off x="1202919" y="2221132"/>
              <a:ext cx="9783763" cy="389319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14" name="Symbol zastępczy zawartości 11">
                <a:extLst>
                  <a:ext uri="{FF2B5EF4-FFF2-40B4-BE49-F238E27FC236}">
                    <a16:creationId xmlns:a16="http://schemas.microsoft.com/office/drawing/2014/main" id="{0A5BB1BB-21E8-47E1-9967-C95CA478E5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02919" y="2221132"/>
                <a:ext cx="9783763" cy="38931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6441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12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03E88C21-C9D2-4ACF-977B-1B7C5CE974D2}"/>
              </a:ext>
            </a:extLst>
          </p:cNvPr>
          <p:cNvSpPr txBox="1">
            <a:spLocks/>
          </p:cNvSpPr>
          <p:nvPr/>
        </p:nvSpPr>
        <p:spPr>
          <a:xfrm>
            <a:off x="1371599" y="1010097"/>
            <a:ext cx="9486901" cy="1010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all" spc="30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PO CO FINANSE DLA PES?</a:t>
            </a:r>
            <a:endParaRPr kumimoji="0" lang="pl-PL" sz="2200" b="0" i="0" u="none" strike="noStrike" kern="1200" cap="all" spc="30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0F8E2160-20CE-4EB3-AF70-59B8F7CB9715}"/>
              </a:ext>
            </a:extLst>
          </p:cNvPr>
          <p:cNvSpPr txBox="1">
            <a:spLocks/>
          </p:cNvSpPr>
          <p:nvPr/>
        </p:nvSpPr>
        <p:spPr>
          <a:xfrm>
            <a:off x="1371600" y="2503503"/>
            <a:ext cx="9486901" cy="324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Ekonomizacja III Sektora (np.: stowarzyszenia i fundacje)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vs.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Reintegracja zawodowa i społeczna oraz usługi społeczne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(np.: spółdzielnie socjalne)</a:t>
            </a:r>
          </a:p>
        </p:txBody>
      </p:sp>
    </p:spTree>
    <p:extLst>
      <p:ext uri="{BB962C8B-B14F-4D97-AF65-F5344CB8AC3E}">
        <p14:creationId xmlns:p14="http://schemas.microsoft.com/office/powerpoint/2010/main" val="3225155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13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201A8AED-BCFF-4A6F-B4CE-88AE9ACE9C07}"/>
              </a:ext>
            </a:extLst>
          </p:cNvPr>
          <p:cNvSpPr txBox="1">
            <a:spLocks/>
          </p:cNvSpPr>
          <p:nvPr/>
        </p:nvSpPr>
        <p:spPr>
          <a:xfrm>
            <a:off x="3311840" y="1760712"/>
            <a:ext cx="5256431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składki członkowskie</a:t>
            </a:r>
            <a:br>
              <a:rPr kumimoji="0" lang="en-US" sz="40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</a:br>
            <a:endParaRPr kumimoji="0" lang="en-US" sz="40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83431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14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201A8AED-BCFF-4A6F-B4CE-88AE9ACE9C07}"/>
              </a:ext>
            </a:extLst>
          </p:cNvPr>
          <p:cNvSpPr txBox="1">
            <a:spLocks/>
          </p:cNvSpPr>
          <p:nvPr/>
        </p:nvSpPr>
        <p:spPr>
          <a:xfrm>
            <a:off x="3311840" y="1760712"/>
            <a:ext cx="5256431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1F583638-2E9A-4F25-8E1C-453941CFEFDC}"/>
              </a:ext>
            </a:extLst>
          </p:cNvPr>
          <p:cNvSpPr txBox="1">
            <a:spLocks/>
          </p:cNvSpPr>
          <p:nvPr/>
        </p:nvSpPr>
        <p:spPr>
          <a:xfrm>
            <a:off x="1674224" y="974598"/>
            <a:ext cx="3057379" cy="3046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all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darowizny</a:t>
            </a:r>
            <a:r>
              <a:rPr kumimoji="0" lang="en-US" sz="3300" b="0" i="0" u="none" strike="noStrike" kern="1200" cap="all" spc="300" normalizeH="0" baseline="0" noProof="0" dirty="0">
                <a:ln>
                  <a:noFill/>
                </a:ln>
                <a:solidFill>
                  <a:srgbClr val="F2F1F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 </a:t>
            </a:r>
          </a:p>
        </p:txBody>
      </p:sp>
      <p:pic>
        <p:nvPicPr>
          <p:cNvPr id="13" name="Graphic 6" descr="Pieniądze">
            <a:extLst>
              <a:ext uri="{FF2B5EF4-FFF2-40B4-BE49-F238E27FC236}">
                <a16:creationId xmlns:a16="http://schemas.microsoft.com/office/drawing/2014/main" id="{AC543725-1922-4616-AE60-10AA74B31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5001" y="1135066"/>
            <a:ext cx="5037134" cy="50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51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15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2" name="Prostokąt 1"/>
          <p:cNvSpPr/>
          <p:nvPr/>
        </p:nvSpPr>
        <p:spPr>
          <a:xfrm>
            <a:off x="561703" y="1435033"/>
            <a:ext cx="10489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0" cap="all" spc="30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DAROWIZNA TO NIE SPONSORING!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0AC51B83-4FEC-47EB-80BE-6DDDBDAF8113}"/>
              </a:ext>
            </a:extLst>
          </p:cNvPr>
          <p:cNvSpPr txBox="1">
            <a:spLocks/>
          </p:cNvSpPr>
          <p:nvPr/>
        </p:nvSpPr>
        <p:spPr>
          <a:xfrm>
            <a:off x="561703" y="2096590"/>
            <a:ext cx="10961143" cy="3311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Zagadnienia dotyczące umowy darowizny uregulowane są w art. 888–902 Kodeksu cywilnego (Dz. U. 2017, poz. 459 z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późn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 zm.), w którym definicję darowizny możemy znaleźć w art. 888. 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Przez umowę̨ darowizny darczyńca zobowiązuje się̨ do bezpłatnego świadczenia na rzecz obdarowanego kosztem swego majątku.</a:t>
            </a:r>
          </a:p>
        </p:txBody>
      </p:sp>
    </p:spTree>
    <p:extLst>
      <p:ext uri="{BB962C8B-B14F-4D97-AF65-F5344CB8AC3E}">
        <p14:creationId xmlns:p14="http://schemas.microsoft.com/office/powerpoint/2010/main" val="3517293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16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5347B61B-6787-4BE2-B8D0-098649D743D8}"/>
              </a:ext>
            </a:extLst>
          </p:cNvPr>
          <p:cNvSpPr txBox="1">
            <a:spLocks/>
          </p:cNvSpPr>
          <p:nvPr/>
        </p:nvSpPr>
        <p:spPr>
          <a:xfrm>
            <a:off x="1788704" y="1276833"/>
            <a:ext cx="3057379" cy="3046228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b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100" cap="all" spc="300" dirty="0" err="1">
                <a:latin typeface="Goudy Old Style" panose="02020502050305020303" pitchFamily="18" charset="0"/>
              </a:rPr>
              <a:t>ulgi</a:t>
            </a:r>
            <a:r>
              <a:rPr lang="en-US" sz="3100" cap="all" spc="300" dirty="0">
                <a:latin typeface="Goudy Old Style" panose="02020502050305020303" pitchFamily="18" charset="0"/>
              </a:rPr>
              <a:t> </a:t>
            </a:r>
            <a:r>
              <a:rPr lang="en-US" sz="3100" cap="all" spc="300" dirty="0" err="1">
                <a:latin typeface="Goudy Old Style" panose="02020502050305020303" pitchFamily="18" charset="0"/>
              </a:rPr>
              <a:t>podatkowe</a:t>
            </a:r>
            <a:r>
              <a:rPr lang="en-US" sz="3100" cap="all" spc="300" dirty="0">
                <a:latin typeface="Goudy Old Style" panose="02020502050305020303" pitchFamily="18" charset="0"/>
              </a:rPr>
              <a:t> </a:t>
            </a:r>
          </a:p>
        </p:txBody>
      </p:sp>
      <p:pic>
        <p:nvPicPr>
          <p:cNvPr id="13" name="Graphic 6" descr="Znacznik wyboru">
            <a:extLst>
              <a:ext uri="{FF2B5EF4-FFF2-40B4-BE49-F238E27FC236}">
                <a16:creationId xmlns:a16="http://schemas.microsoft.com/office/drawing/2014/main" id="{80466D10-77B6-4DD4-81F9-0622FB95E4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10212" y="933938"/>
            <a:ext cx="548639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57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17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234C6C8C-BD45-4C75-8E3B-E3677F53961D}"/>
              </a:ext>
            </a:extLst>
          </p:cNvPr>
          <p:cNvSpPr txBox="1">
            <a:spLocks/>
          </p:cNvSpPr>
          <p:nvPr/>
        </p:nvSpPr>
        <p:spPr>
          <a:xfrm>
            <a:off x="865305" y="1762404"/>
            <a:ext cx="10149501" cy="4144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Ustawa o działalności pożytku publicznego i o wolontariacie.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Art. 24. 1. Organizacji pożytku publicznego przysługuje, na zasadach określonych w przepisach odrębnych, zwolnienie od: </a:t>
            </a:r>
          </a:p>
          <a:p>
            <a:pPr>
              <a:lnSpc>
                <a:spcPct val="90000"/>
              </a:lnSpc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1) podatku dochodowego od osób prawnych, </a:t>
            </a:r>
          </a:p>
          <a:p>
            <a:pPr>
              <a:lnSpc>
                <a:spcPct val="90000"/>
              </a:lnSpc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2) podatku od nieruchomości, </a:t>
            </a:r>
          </a:p>
          <a:p>
            <a:pPr>
              <a:lnSpc>
                <a:spcPct val="90000"/>
              </a:lnSpc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3) podatku od czynności cywilnoprawnych, </a:t>
            </a:r>
          </a:p>
          <a:p>
            <a:pPr>
              <a:lnSpc>
                <a:spcPct val="90000"/>
              </a:lnSpc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4) opłaty skarbowej, </a:t>
            </a:r>
          </a:p>
          <a:p>
            <a:pPr>
              <a:lnSpc>
                <a:spcPct val="90000"/>
              </a:lnSpc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5) opłat sądowych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2. Organizacja pożytku publicznego może, na zasadach określonych w odrębnych przepisach, nabywać </a:t>
            </a:r>
            <a:b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na szczególnych warunkach prawo użytkowania nieruchomości będących własnością Skarbu Państwa </a:t>
            </a:r>
            <a:b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lub jednostki samorządu terytorialnego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Art. 26. Jednostki publicznej radiofonii i telewizji umożliwiają organizacjom pożytku publicznego nieodpłatne informowanie o ich działalności na zasadach określonych w przepisach odrębnych</a:t>
            </a:r>
          </a:p>
        </p:txBody>
      </p:sp>
    </p:spTree>
    <p:extLst>
      <p:ext uri="{BB962C8B-B14F-4D97-AF65-F5344CB8AC3E}">
        <p14:creationId xmlns:p14="http://schemas.microsoft.com/office/powerpoint/2010/main" val="3969606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18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3AF3E158-8409-42E1-8297-1D47087E654F}"/>
              </a:ext>
            </a:extLst>
          </p:cNvPr>
          <p:cNvSpPr txBox="1">
            <a:spLocks/>
          </p:cNvSpPr>
          <p:nvPr/>
        </p:nvSpPr>
        <p:spPr>
          <a:xfrm>
            <a:off x="685799" y="1371600"/>
            <a:ext cx="10610811" cy="1133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Ustawa z dnia 15 lutego 1992 r. o podatku dochodowym od osób prawnych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DAD4F0F7-8D0C-4EAD-AFA4-649759363F4B}"/>
              </a:ext>
            </a:extLst>
          </p:cNvPr>
          <p:cNvSpPr txBox="1">
            <a:spLocks/>
          </p:cNvSpPr>
          <p:nvPr/>
        </p:nvSpPr>
        <p:spPr>
          <a:xfrm>
            <a:off x="862943" y="1793978"/>
            <a:ext cx="10256521" cy="436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Art. 17. 1. Wolne od podatku są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5) dochody spółek, których udziałowcami (akcjonariuszami) są wyłącznie organizacje działające na podstawie ustawy – Prawo o stowarzyszeniach, a których celem statutowym jest działalność wymieniona w pkt 4 – w części przeznaczonej na te cele oraz przekazanej na rzecz tych organizacji;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5a) dochody klubów sportowych, o których mowa w ustawie z dnia 25 czerwca 2010 r. o sporcie (Dz. U. z 2020 r. poz. 1133), przeznaczone i wydatkowane w roku podatkowym lub w roku po nim następującym na szkolenie i współzawodnictwo sportowe dzieci i młodzieży w kategoriach wiekowych młodzików, juniorów młodszych, juniorów i młodzieżowców do 23. roku życia;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6c) dochody organizacji pożytku publicznego, o których mowa w przepisach o działalności pożytku publicznego i o wolontariacie – w części przeznaczonej na działalność statutową, z wyłączeniem działalności gospodarczej; 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345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19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B0B4BFA1-2414-4C1D-83B3-53E8362DB599}"/>
              </a:ext>
            </a:extLst>
          </p:cNvPr>
          <p:cNvSpPr txBox="1">
            <a:spLocks/>
          </p:cNvSpPr>
          <p:nvPr/>
        </p:nvSpPr>
        <p:spPr>
          <a:xfrm>
            <a:off x="1746473" y="1595541"/>
            <a:ext cx="2742028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loterie fantowe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19" y="1540494"/>
            <a:ext cx="563319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29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48" y="1227269"/>
            <a:ext cx="11468986" cy="283535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299749" y="1610987"/>
            <a:ext cx="5280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l-PL" sz="3200" kern="0" cap="all" spc="300" dirty="0">
                <a:solidFill>
                  <a:srgbClr val="1D242E"/>
                </a:solidFill>
                <a:latin typeface="Goudy Old Style"/>
              </a:rPr>
              <a:t>PROGRAM SZKOLENIA </a:t>
            </a:r>
            <a:endParaRPr lang="pl-PL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35576" y="2347304"/>
            <a:ext cx="1123405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SzPct val="70000"/>
            </a:pPr>
            <a:r>
              <a:rPr lang="pl-PL" sz="1200" dirty="0">
                <a:solidFill>
                  <a:srgbClr val="1D242E"/>
                </a:solidFill>
                <a:latin typeface="Goudy Old Style"/>
              </a:rPr>
              <a:t>9:00-9:15	Logowanie uczestników </a:t>
            </a:r>
          </a:p>
          <a:p>
            <a:pPr lvl="0">
              <a:spcBef>
                <a:spcPts val="1000"/>
              </a:spcBef>
              <a:buSzPct val="70000"/>
            </a:pPr>
            <a:r>
              <a:rPr lang="pl-PL" sz="1200" dirty="0">
                <a:solidFill>
                  <a:srgbClr val="1D242E"/>
                </a:solidFill>
                <a:latin typeface="Goudy Old Style"/>
              </a:rPr>
              <a:t>9:15-9:30 	Wprowadzenie do tematu: Zewnętrzne źródła finansowania podmiotów ekonomii społecznej. Przedstawienie uczestników. Oczekiwania i  		 	doświadczenia uczestników.</a:t>
            </a:r>
          </a:p>
          <a:p>
            <a:pPr lvl="0">
              <a:spcBef>
                <a:spcPts val="1000"/>
              </a:spcBef>
              <a:buSzPct val="70000"/>
            </a:pPr>
            <a:r>
              <a:rPr lang="pl-PL" sz="1200" dirty="0">
                <a:solidFill>
                  <a:srgbClr val="1D242E"/>
                </a:solidFill>
                <a:latin typeface="Goudy Old Style"/>
              </a:rPr>
              <a:t>9:30-10:30	Przegląd prawnych możliwości finansowania działań PES w podziale na źródła. Przybliżenie źródeł finansowania podmiotów ekonomii społecznej: </a:t>
            </a:r>
            <a:br>
              <a:rPr lang="pl-PL" sz="1200" dirty="0">
                <a:solidFill>
                  <a:srgbClr val="1D242E"/>
                </a:solidFill>
                <a:latin typeface="Goudy Old Style"/>
              </a:rPr>
            </a:br>
            <a:r>
              <a:rPr lang="pl-PL" sz="1200" dirty="0">
                <a:solidFill>
                  <a:srgbClr val="1D242E"/>
                </a:solidFill>
                <a:latin typeface="Goudy Old Style"/>
              </a:rPr>
              <a:t> 	prywatne i publiczne- krajowe i zagraniczne</a:t>
            </a:r>
          </a:p>
          <a:p>
            <a:pPr lvl="0">
              <a:spcBef>
                <a:spcPts val="1000"/>
              </a:spcBef>
              <a:buSzPct val="70000"/>
            </a:pPr>
            <a:r>
              <a:rPr lang="pl-PL" sz="1200" dirty="0">
                <a:solidFill>
                  <a:srgbClr val="1D242E"/>
                </a:solidFill>
                <a:latin typeface="Goudy Old Style"/>
              </a:rPr>
              <a:t>10:30 - 11:15    Przerwa</a:t>
            </a:r>
          </a:p>
          <a:p>
            <a:pPr lvl="0">
              <a:spcBef>
                <a:spcPts val="1000"/>
              </a:spcBef>
              <a:buSzPct val="70000"/>
            </a:pPr>
            <a:r>
              <a:rPr lang="pl-PL" sz="1200" dirty="0">
                <a:solidFill>
                  <a:srgbClr val="1D242E"/>
                </a:solidFill>
                <a:latin typeface="Goudy Old Style"/>
              </a:rPr>
              <a:t>11:15 - 12:00	 Formy wsparcia PES: </a:t>
            </a:r>
          </a:p>
          <a:p>
            <a:pPr marL="1200150" lvl="2" indent="-285750"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1D242E"/>
                </a:solidFill>
                <a:latin typeface="Goudy Old Style"/>
              </a:rPr>
              <a:t> zwrotne formy wsparcia PES: fundusze pożyczkowe i poręczeniowe, pożyczki</a:t>
            </a:r>
          </a:p>
          <a:p>
            <a:pPr marL="1200150" lvl="2" indent="-285750"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1D242E"/>
                </a:solidFill>
                <a:latin typeface="Goudy Old Style"/>
              </a:rPr>
              <a:t>bezzwrotne formy wsparcia: składki członkowskie, darowizny, ulgi podatkowe, loterie fantowe, crowdfunding, zbiórki publiczne, aukcje, sponsoring</a:t>
            </a:r>
          </a:p>
          <a:p>
            <a:pPr lvl="0">
              <a:spcBef>
                <a:spcPts val="1000"/>
              </a:spcBef>
              <a:buSzPct val="70000"/>
            </a:pPr>
            <a:r>
              <a:rPr lang="pl-PL" sz="1200" dirty="0">
                <a:solidFill>
                  <a:srgbClr val="1D242E"/>
                </a:solidFill>
                <a:latin typeface="Goudy Old Style"/>
              </a:rPr>
              <a:t>12:00 - 12:45	Dotacje od jednostek publicznych, granty i mini granty, pożyczki jako zwrotne wsparcie dla PES. Dostarczenie informacji o aktualnie ogłoszonych konkursach w 	województwie mazowieckim.</a:t>
            </a:r>
          </a:p>
          <a:p>
            <a:pPr lvl="0">
              <a:spcBef>
                <a:spcPts val="1000"/>
              </a:spcBef>
              <a:buSzPct val="70000"/>
            </a:pPr>
            <a:r>
              <a:rPr lang="pl-PL" sz="1200" dirty="0">
                <a:solidFill>
                  <a:srgbClr val="1D242E"/>
                </a:solidFill>
                <a:latin typeface="Goudy Old Style"/>
              </a:rPr>
              <a:t>12:45 - 13:15   Przerwa </a:t>
            </a:r>
          </a:p>
          <a:p>
            <a:pPr lvl="0">
              <a:spcBef>
                <a:spcPts val="1000"/>
              </a:spcBef>
              <a:buSzPct val="70000"/>
            </a:pPr>
            <a:r>
              <a:rPr lang="pl-PL" sz="1200" dirty="0">
                <a:solidFill>
                  <a:srgbClr val="1D242E"/>
                </a:solidFill>
                <a:latin typeface="Goudy Old Style"/>
              </a:rPr>
              <a:t>13:15 - 14:00    Współpraca PES z biznesem: - sponsoring,- </a:t>
            </a:r>
            <a:r>
              <a:rPr lang="pl-PL" sz="1200" dirty="0" err="1">
                <a:solidFill>
                  <a:srgbClr val="1D242E"/>
                </a:solidFill>
                <a:latin typeface="Goudy Old Style"/>
              </a:rPr>
              <a:t>fundraising</a:t>
            </a:r>
            <a:r>
              <a:rPr lang="pl-PL" sz="1200" dirty="0">
                <a:solidFill>
                  <a:srgbClr val="1D242E"/>
                </a:solidFill>
                <a:latin typeface="Goudy Old Style"/>
              </a:rPr>
              <a:t>,- korzyści i wymagania współpracy z biznesem,- społeczna odpowiedzialność biznesu  (CSR</a:t>
            </a:r>
            <a:r>
              <a:rPr lang="pl-PL" sz="1100" dirty="0">
                <a:solidFill>
                  <a:srgbClr val="1D242E"/>
                </a:solidFill>
                <a:latin typeface="Goudy Old Style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49837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20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1CC62E40-F3DE-4886-B250-13DE04D4B7EB}"/>
              </a:ext>
            </a:extLst>
          </p:cNvPr>
          <p:cNvSpPr txBox="1">
            <a:spLocks/>
          </p:cNvSpPr>
          <p:nvPr/>
        </p:nvSpPr>
        <p:spPr>
          <a:xfrm>
            <a:off x="685799" y="1371600"/>
            <a:ext cx="10610811" cy="849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WYMAGANA ZGODA!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E2D0BF8D-1C81-41C4-BE52-1AF09CA38409}"/>
              </a:ext>
            </a:extLst>
          </p:cNvPr>
          <p:cNvSpPr txBox="1">
            <a:spLocks/>
          </p:cNvSpPr>
          <p:nvPr/>
        </p:nvSpPr>
        <p:spPr>
          <a:xfrm>
            <a:off x="967739" y="1635779"/>
            <a:ext cx="10256521" cy="436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pl-PL" sz="2000">
                <a:latin typeface="Arial" panose="020B0604020202020204" pitchFamily="34" charset="0"/>
                <a:cs typeface="Arial" panose="020B0604020202020204" pitchFamily="34" charset="0"/>
              </a:rPr>
              <a:t>Procedura uzyskania zezwolenia realizowana jest w przypadku, gdy wartość puli wygranych przekracza kwotę bazową, o której mowa w art. 70 ustawy z dnia 19 listopada 2009 r. o grach hazardowych.</a:t>
            </a:r>
          </a:p>
          <a:p>
            <a:pPr>
              <a:lnSpc>
                <a:spcPct val="90000"/>
              </a:lnSpc>
            </a:pPr>
            <a:endParaRPr 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sz="2000">
                <a:latin typeface="Arial" panose="020B0604020202020204" pitchFamily="34" charset="0"/>
                <a:cs typeface="Arial" panose="020B0604020202020204" pitchFamily="34" charset="0"/>
              </a:rPr>
              <a:t>W przypadku, gdy wartość puli wygranych jest niższa, a także w przypadku gdy wartość puli wygranych jest wyższa od kwoty bazowej, </a:t>
            </a:r>
            <a:r>
              <a:rPr lang="pl-PL" sz="2000" b="1">
                <a:latin typeface="Arial" panose="020B0604020202020204" pitchFamily="34" charset="0"/>
                <a:cs typeface="Arial" panose="020B0604020202020204" pitchFamily="34" charset="0"/>
              </a:rPr>
              <a:t>o której mowa w art. 70 ustawy oraz nie przekracza 15-krotności tej kwoty i ma być urządzana przez organizację pożytku publicznego, możliwe jest prowadzenie gry na podstawie zgłoszenia.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374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21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12F9B5AC-EF5B-430B-A2FE-4770F0D99043}"/>
              </a:ext>
            </a:extLst>
          </p:cNvPr>
          <p:cNvSpPr txBox="1">
            <a:spLocks/>
          </p:cNvSpPr>
          <p:nvPr/>
        </p:nvSpPr>
        <p:spPr>
          <a:xfrm>
            <a:off x="1083342" y="1493509"/>
            <a:ext cx="10193048" cy="4771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Kto składa zgłoszenie?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Zgłoś loterię lub grę bingo, jeśli jesteś: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osobą fizyczną (np. dyrektor szkoły)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osobą prawną (np. spółka z ograniczoną odpowiedzialnością, fundacja, uczelnia wyższa)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jednostką organizacyjną niemającą osobowości prawnej (np. spółka cywilna, wspólnota mieszkaniowa, stowarzyszenie zwykłe)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organizacją pożytku publicznego (np. organizacje pozarządowe)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Niekaralność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Nie możesz być osobą skazaną za umyślne przestępstwo lub umyślne przestępstwo skarbowe w Unii Europejskiej. 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Dotyczy to ciebie, jeśli zarządzasz lub reprezentujesz organizatora loterii lub gry bingo.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Gdzie?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Urzędy celno-skarbowe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Kiedy powinieneś załatwić sprawę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Dla loterii fantowej - 2 miesiące przed planowanym rozpoczęciem loterii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Dla gry bingo fantowe - 6 miesięcy przed planowanym rozpoczęciem gry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402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22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091" y="1363831"/>
            <a:ext cx="8766052" cy="497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00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23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0E4B5DC-22B5-4678-A7C3-AFA5DDABD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5933" y="1418601"/>
            <a:ext cx="7660134" cy="513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05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24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1F9D8BA-57AE-4755-ADBC-AADE41A2CFD4}"/>
              </a:ext>
            </a:extLst>
          </p:cNvPr>
          <p:cNvSpPr txBox="1">
            <a:spLocks/>
          </p:cNvSpPr>
          <p:nvPr/>
        </p:nvSpPr>
        <p:spPr>
          <a:xfrm>
            <a:off x="2892056" y="2999770"/>
            <a:ext cx="6096000" cy="9368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1200" cap="all" spc="30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crowdfunding</a:t>
            </a:r>
            <a:endParaRPr kumimoji="0" lang="pl-PL" sz="5400" b="1" i="0" u="none" strike="noStrike" kern="1200" cap="all" spc="30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69444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25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68" y="2324611"/>
            <a:ext cx="6809822" cy="409686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9155" y="1363087"/>
            <a:ext cx="7035394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58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26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BB79C565-53A9-462E-A75D-A0746ACF90F3}"/>
              </a:ext>
            </a:extLst>
          </p:cNvPr>
          <p:cNvSpPr txBox="1">
            <a:spLocks/>
          </p:cNvSpPr>
          <p:nvPr/>
        </p:nvSpPr>
        <p:spPr>
          <a:xfrm>
            <a:off x="3034992" y="2195835"/>
            <a:ext cx="6247233" cy="3535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Kto zbiera?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Pobierane opłaty?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Regulamin?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Forma przekazania funduszy?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„Bierzesz, ile zbierzesz” vs. „Wszystko-albo-nic”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503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27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1133" y="2096590"/>
            <a:ext cx="6511092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55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28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BB219FCD-E1F6-4A7D-AE51-AB2E194ED350}"/>
              </a:ext>
            </a:extLst>
          </p:cNvPr>
          <p:cNvSpPr txBox="1">
            <a:spLocks/>
          </p:cNvSpPr>
          <p:nvPr/>
        </p:nvSpPr>
        <p:spPr>
          <a:xfrm>
            <a:off x="685799" y="1371600"/>
            <a:ext cx="10705011" cy="1319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USTAWA z dnia 14 marca 2014 r. o zasadach prowadzenia zbiórek publicznych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1E866D40-9F34-4E56-8FF8-CB73B9CE50DD}"/>
              </a:ext>
            </a:extLst>
          </p:cNvPr>
          <p:cNvSpPr txBox="1">
            <a:spLocks/>
          </p:cNvSpPr>
          <p:nvPr/>
        </p:nvSpPr>
        <p:spPr>
          <a:xfrm>
            <a:off x="685799" y="2804633"/>
            <a:ext cx="10256521" cy="2830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solidFill>
                  <a:srgbClr val="1D242E"/>
                </a:solidFill>
                <a:latin typeface="Goudy Old Style"/>
              </a:rPr>
              <a:t>Rozdział 1 Przepisy ogólne Art. 1. 1. Zbiórką publiczną jest zbieranie ofiar w gotówce                            lub w naturze w miejscu publicznym na określony, zgodny z prawem cel pozostający                         w sferze zadań publicznych, o których mowa w art. 4 ust. 1 ustawy z dnia 24 kwietnia 2003 r.                      o działalności pożytku publicznego i o wolontariacie</a:t>
            </a:r>
          </a:p>
        </p:txBody>
      </p:sp>
    </p:spTree>
    <p:extLst>
      <p:ext uri="{BB962C8B-B14F-4D97-AF65-F5344CB8AC3E}">
        <p14:creationId xmlns:p14="http://schemas.microsoft.com/office/powerpoint/2010/main" val="2729924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29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C74D60D1-E793-4ECF-A3ED-4E7C4C56145C}"/>
              </a:ext>
            </a:extLst>
          </p:cNvPr>
          <p:cNvSpPr txBox="1">
            <a:spLocks/>
          </p:cNvSpPr>
          <p:nvPr/>
        </p:nvSpPr>
        <p:spPr>
          <a:xfrm>
            <a:off x="685799" y="1371600"/>
            <a:ext cx="10705011" cy="1724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Art. 2. Zbiórką publiczną </a:t>
            </a:r>
            <a:r>
              <a:rPr kumimoji="0" lang="pl-PL" sz="32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C0C0C0"/>
                </a:highlight>
                <a:uLnTx/>
                <a:uFillTx/>
                <a:latin typeface="Goudy Old Style"/>
                <a:ea typeface="+mj-ea"/>
                <a:cs typeface="+mj-cs"/>
              </a:rPr>
              <a:t>nie jest </a:t>
            </a:r>
            <a:r>
              <a:rPr kumimoji="0" lang="pl-PL" sz="32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zbieranie ofiar w gotówce lub w naturze:</a:t>
            </a:r>
            <a:endParaRPr kumimoji="0" lang="pl-PL" sz="32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281CD3CC-8937-4ADF-BC66-93C01D26248A}"/>
              </a:ext>
            </a:extLst>
          </p:cNvPr>
          <p:cNvSpPr txBox="1">
            <a:spLocks/>
          </p:cNvSpPr>
          <p:nvPr/>
        </p:nvSpPr>
        <p:spPr>
          <a:xfrm>
            <a:off x="685799" y="3201861"/>
            <a:ext cx="10256521" cy="2811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1) na cele religijne, na kościelną działalność charytatywno-opiekuńczą, naukową, oświatową i wychowawczą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oraz na utrzymanie duchownych i członków zakonów, jeżeli odbywa się w obrębie terenów kościelnych, kaplic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oraz w miejscach i okolicznościach zwyczajowo przyjętych w danej okolicy i w sposób tradycyjnie ustalony;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2) w drodze loterii pieniężnych i fantowych;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3) wśród grona osób znajomych osobiście przeprowadzającym zbiórkę;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4) wśród młodzieży szkolnej na terenach szkolnych, odbywające się na podstawie pozwolenia władz szkolnych;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5) w ramach zbiórek koleżeńskich odbywających się w: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</a:b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a) lokalu urzędu publicznego na podstawie pozwolenia kierownika urzędu, lub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b) innym zakładzie pracy.</a:t>
            </a:r>
          </a:p>
        </p:txBody>
      </p:sp>
    </p:spTree>
    <p:extLst>
      <p:ext uri="{BB962C8B-B14F-4D97-AF65-F5344CB8AC3E}">
        <p14:creationId xmlns:p14="http://schemas.microsoft.com/office/powerpoint/2010/main" val="1902044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0704" y="-250967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</a:t>
            </a:fld>
            <a:endParaRPr lang="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48" y="1227269"/>
            <a:ext cx="11468986" cy="28353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692331" y="2213283"/>
            <a:ext cx="1034578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all" spc="30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Wprowadzenie do tematu: </a:t>
            </a:r>
            <a:br>
              <a:rPr kumimoji="0" lang="en-US" sz="1900" b="1" i="0" u="none" strike="noStrike" kern="0" cap="all" spc="30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</a:br>
            <a:br>
              <a:rPr kumimoji="0" lang="en-US" sz="1900" b="1" i="0" u="none" strike="noStrike" kern="0" cap="all" spc="30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</a:br>
            <a:r>
              <a:rPr kumimoji="0" lang="en-US" sz="1900" b="1" i="0" u="none" strike="noStrike" kern="0" cap="all" spc="30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Zewnętrzne źródła finansowania podmiotów ekonomii społecznej. Przedstawienie uczestników.</a:t>
            </a:r>
            <a:br>
              <a:rPr kumimoji="0" lang="en-US" sz="1900" b="1" i="0" u="none" strike="noStrike" kern="0" cap="all" spc="30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</a:br>
            <a:br>
              <a:rPr kumimoji="0" lang="en-US" sz="1900" b="1" i="0" u="none" strike="noStrike" kern="0" cap="all" spc="30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</a:br>
            <a:r>
              <a:rPr kumimoji="0" lang="en-US" sz="1900" b="1" i="0" u="none" strike="noStrike" kern="0" cap="all" spc="30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Oczekiwania i doświadczenia uczestników.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30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4F4F5E0A-E09A-4EA8-A87B-037084AC1FAC}"/>
              </a:ext>
            </a:extLst>
          </p:cNvPr>
          <p:cNvSpPr txBox="1">
            <a:spLocks/>
          </p:cNvSpPr>
          <p:nvPr/>
        </p:nvSpPr>
        <p:spPr>
          <a:xfrm>
            <a:off x="685799" y="1371600"/>
            <a:ext cx="10610811" cy="1149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Art. 3. Uprawnionym do prowadzenia zbiórki publicznej, zwanym dalej „organizatorem zbiórki”, jest:</a:t>
            </a:r>
            <a:endParaRPr kumimoji="0" lang="pl-PL" sz="15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7BF5B08D-9D55-4748-AC47-93E03BD24D48}"/>
              </a:ext>
            </a:extLst>
          </p:cNvPr>
          <p:cNvSpPr txBox="1">
            <a:spLocks/>
          </p:cNvSpPr>
          <p:nvPr/>
        </p:nvSpPr>
        <p:spPr>
          <a:xfrm>
            <a:off x="685799" y="2504667"/>
            <a:ext cx="10256521" cy="3130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1) organizacja pozarządowa w rozumieniu art. 3 ust. 2 ustawy z dnia 24 kwietnia 2003 r.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o działalności pożytku publicznego i o wolontariacie;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2) podmiot, o którym mowa w art. 3 ust. 3 ustawy z dnia 24 kwietnia 2003 r. o działalności pożytku publicznego i o wolontariacie;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3) komitet społeczny powołany w celu przeprowadzenia zbiórki publicznej.</a:t>
            </a:r>
          </a:p>
        </p:txBody>
      </p:sp>
    </p:spTree>
    <p:extLst>
      <p:ext uri="{BB962C8B-B14F-4D97-AF65-F5344CB8AC3E}">
        <p14:creationId xmlns:p14="http://schemas.microsoft.com/office/powerpoint/2010/main" val="3603082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31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5BA6643-9F48-4882-AF2B-EC36950058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7320" y="1293788"/>
            <a:ext cx="7777360" cy="502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31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32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F6F0BC6-574C-41A1-8C34-A96813CCFE00}"/>
              </a:ext>
            </a:extLst>
          </p:cNvPr>
          <p:cNvSpPr txBox="1">
            <a:spLocks/>
          </p:cNvSpPr>
          <p:nvPr/>
        </p:nvSpPr>
        <p:spPr>
          <a:xfrm>
            <a:off x="2079844" y="888161"/>
            <a:ext cx="3057379" cy="3046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aukcje</a:t>
            </a:r>
            <a:endParaRPr kumimoji="0" lang="en-US" sz="36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  <p:pic>
        <p:nvPicPr>
          <p:cNvPr id="14" name="Graphic 6" descr="Młotek sędziowski">
            <a:extLst>
              <a:ext uri="{FF2B5EF4-FFF2-40B4-BE49-F238E27FC236}">
                <a16:creationId xmlns:a16="http://schemas.microsoft.com/office/drawing/2014/main" id="{7D476C72-C405-471D-B928-C044101FDE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99764" y="933938"/>
            <a:ext cx="548639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23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33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grpSp>
        <p:nvGrpSpPr>
          <p:cNvPr id="11" name="Grupa 10"/>
          <p:cNvGrpSpPr/>
          <p:nvPr/>
        </p:nvGrpSpPr>
        <p:grpSpPr>
          <a:xfrm>
            <a:off x="3553097" y="1594908"/>
            <a:ext cx="5564777" cy="2524564"/>
            <a:chOff x="0" y="30762"/>
            <a:chExt cx="6096000" cy="2632500"/>
          </a:xfrm>
        </p:grpSpPr>
        <p:sp>
          <p:nvSpPr>
            <p:cNvPr id="14" name="Prostokąt zaokrąglony 13"/>
            <p:cNvSpPr/>
            <p:nvPr/>
          </p:nvSpPr>
          <p:spPr>
            <a:xfrm>
              <a:off x="0" y="30762"/>
              <a:ext cx="6096000" cy="2632500"/>
            </a:xfrm>
            <a:prstGeom prst="roundRect">
              <a:avLst/>
            </a:prstGeom>
            <a:solidFill>
              <a:srgbClr val="ED7D31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  <p:sp>
          <p:nvSpPr>
            <p:cNvPr id="15" name="pole tekstowe 14"/>
            <p:cNvSpPr txBox="1"/>
            <p:nvPr/>
          </p:nvSpPr>
          <p:spPr>
            <a:xfrm>
              <a:off x="128508" y="159270"/>
              <a:ext cx="5838984" cy="237548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90500" tIns="190500" rIns="190500" bIns="190500" numCol="1" spcCol="1270" anchor="ctr" anchorCtr="0">
              <a:noAutofit/>
            </a:bodyPr>
            <a:lstStyle/>
            <a:p>
              <a:pPr marL="0" marR="0" lvl="0" indent="0" algn="l" defTabSz="22225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Aukcja przedmiotów darowizny – sprzedaż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grpSp>
        <p:nvGrpSpPr>
          <p:cNvPr id="16" name="Grupa 15"/>
          <p:cNvGrpSpPr/>
          <p:nvPr/>
        </p:nvGrpSpPr>
        <p:grpSpPr>
          <a:xfrm>
            <a:off x="3553097" y="4110598"/>
            <a:ext cx="5564777" cy="2283238"/>
            <a:chOff x="0" y="2807262"/>
            <a:chExt cx="6096000" cy="2632500"/>
          </a:xfrm>
        </p:grpSpPr>
        <p:sp>
          <p:nvSpPr>
            <p:cNvPr id="17" name="Prostokąt zaokrąglony 16"/>
            <p:cNvSpPr/>
            <p:nvPr/>
          </p:nvSpPr>
          <p:spPr>
            <a:xfrm>
              <a:off x="0" y="2807262"/>
              <a:ext cx="6096000" cy="2632500"/>
            </a:xfrm>
            <a:prstGeom prst="roundRect">
              <a:avLst/>
            </a:prstGeom>
            <a:solidFill>
              <a:srgbClr val="ED7D31">
                <a:hueOff val="-1455363"/>
                <a:satOff val="-83928"/>
                <a:lumOff val="7843"/>
                <a:alphaOff val="0"/>
              </a:srgb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  <p:sp>
          <p:nvSpPr>
            <p:cNvPr id="18" name="pole tekstowe 17"/>
            <p:cNvSpPr txBox="1"/>
            <p:nvPr/>
          </p:nvSpPr>
          <p:spPr>
            <a:xfrm>
              <a:off x="128508" y="2935770"/>
              <a:ext cx="5838984" cy="237548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90500" tIns="190500" rIns="190500" bIns="190500" numCol="1" spcCol="1270" anchor="ctr" anchorCtr="0">
              <a:noAutofit/>
            </a:bodyPr>
            <a:lstStyle/>
            <a:p>
              <a:pPr marL="0" marR="0" lvl="0" indent="0" algn="l" defTabSz="22225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Aukcja – pośrednictwo </a:t>
              </a:r>
              <a:br>
                <a:rPr kumimoji="0" lang="pl-PL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pl-PL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w sprzedaży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766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34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55EC3E4C-48C7-420B-99B9-BF7C6B1500AF}"/>
              </a:ext>
            </a:extLst>
          </p:cNvPr>
          <p:cNvSpPr txBox="1">
            <a:spLocks/>
          </p:cNvSpPr>
          <p:nvPr/>
        </p:nvSpPr>
        <p:spPr>
          <a:xfrm>
            <a:off x="2057400" y="1371600"/>
            <a:ext cx="8115300" cy="23563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Dotacje</a:t>
            </a:r>
            <a:r>
              <a:rPr kumimoji="0" lang="en-US" sz="4000" b="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 od </a:t>
            </a:r>
            <a:r>
              <a:rPr kumimoji="0" lang="en-US" sz="4000" b="0" i="0" u="none" strike="noStrike" kern="1200" cap="all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jednostek</a:t>
            </a:r>
            <a:r>
              <a:rPr kumimoji="0" lang="en-US" sz="4000" b="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all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publicznych</a:t>
            </a:r>
            <a:endParaRPr kumimoji="0" lang="en-US" sz="40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695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35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92E3AA3B-FEAF-4AB1-99ED-B14E7F38631C}"/>
              </a:ext>
            </a:extLst>
          </p:cNvPr>
          <p:cNvSpPr txBox="1">
            <a:spLocks/>
          </p:cNvSpPr>
          <p:nvPr/>
        </p:nvSpPr>
        <p:spPr>
          <a:xfrm>
            <a:off x="966483" y="658243"/>
            <a:ext cx="4297679" cy="2410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Formy</a:t>
            </a:r>
            <a:r>
              <a:rPr kumimoji="0" lang="en-US" sz="3600" b="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all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wsparcia</a:t>
            </a:r>
            <a:r>
              <a:rPr kumimoji="0" lang="en-US" sz="3600" b="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 PES: </a:t>
            </a:r>
            <a:br>
              <a:rPr kumimoji="0" lang="en-US" sz="3600" b="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</a:br>
            <a:endParaRPr kumimoji="0" lang="en-US" sz="36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5FB986FD-5557-47E3-9348-9C0E5AFEAFFD}"/>
              </a:ext>
            </a:extLst>
          </p:cNvPr>
          <p:cNvSpPr txBox="1">
            <a:spLocks/>
          </p:cNvSpPr>
          <p:nvPr/>
        </p:nvSpPr>
        <p:spPr>
          <a:xfrm>
            <a:off x="1392862" y="3296315"/>
            <a:ext cx="2991729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-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zwrotne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formy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wsparcia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PES: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fundusze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pożyczkowe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</a:t>
            </a:r>
            <a:br>
              <a:rPr kumimoji="0" lang="pl-PL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poręczeniowe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pożyczki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7368" y="1455259"/>
            <a:ext cx="4171001" cy="468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44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36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4943D58-80DB-4B88-9988-D1C35EA71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2836" y="1339157"/>
            <a:ext cx="8834440" cy="507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76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37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ED8D7EF-694C-4213-B19C-A70ACBB398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9474" y="1364175"/>
            <a:ext cx="7593052" cy="505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2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38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5A90BB0-125F-43F1-8D24-69225202BF5F}"/>
              </a:ext>
            </a:extLst>
          </p:cNvPr>
          <p:cNvSpPr txBox="1">
            <a:spLocks/>
          </p:cNvSpPr>
          <p:nvPr/>
        </p:nvSpPr>
        <p:spPr>
          <a:xfrm>
            <a:off x="685799" y="1371600"/>
            <a:ext cx="10874829" cy="1031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de_sans_cond400_lil_dude"/>
                <a:ea typeface="+mj-ea"/>
                <a:cs typeface="+mj-cs"/>
              </a:rPr>
              <a:t>Pożyczki płynnościowe dla podmiotów ekonomii społecznej</a:t>
            </a:r>
            <a:br>
              <a:rPr kumimoji="0" lang="pl-PL" sz="22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de_sans_cond400_lil_dude"/>
                <a:ea typeface="+mj-ea"/>
                <a:cs typeface="+mj-cs"/>
              </a:rPr>
            </a:br>
            <a:endParaRPr kumimoji="0" lang="pl-PL" sz="22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85A1D438-21AF-4112-9115-82F7AB78598E}"/>
              </a:ext>
            </a:extLst>
          </p:cNvPr>
          <p:cNvSpPr txBox="1">
            <a:spLocks/>
          </p:cNvSpPr>
          <p:nvPr/>
        </p:nvSpPr>
        <p:spPr>
          <a:xfrm>
            <a:off x="685799" y="2221132"/>
            <a:ext cx="10610812" cy="410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400_lil_dude"/>
                <a:ea typeface="+mn-ea"/>
                <a:cs typeface="+mn-cs"/>
              </a:rPr>
              <a:t>Na co możesz przeznaczyć środki finansowe? 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sfinansowanie wynagrodzeń pracowników (w tym także składowe należne ZUS, US),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pokrycie zobowiązań publiczno-prawnych Ostatecznego Odbiorcy, 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spłata zobowiązań handlowych, pokrycie kosztów użytkowania infrastruktury itp.,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zatowarowanie, półprodukty itp.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pokrycie kosztów administracyjnych,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zakup drobnego wyposażenia.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400_lil_dude"/>
                <a:ea typeface="+mn-ea"/>
                <a:cs typeface="+mn-cs"/>
              </a:rPr>
              <a:t>Kto może skorzystać?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Pożyczka przeznaczona jest dla podmiotów ekonomii społecznej i przedsiębiorstw społecznych zdefiniowanych w Krajowym Programie Rozwoju Ekonomii Społecznej, m.in. spółdzielni socjalnych, spółdzielni pracy, organizacji pozarządowych, czy zakładów aktywności zawodowej.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400_lil_dude"/>
                <a:ea typeface="+mn-ea"/>
                <a:cs typeface="+mn-cs"/>
              </a:rPr>
              <a:t>Główne parametry pożyczki: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Maksymalna wartość pożyczki - do wysokości 25 proc. wartości rocznego obrotu  i </a:t>
            </a: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nie więcej niż 100 tys. zł;</a:t>
            </a:r>
            <a:endParaRPr kumimoji="0" lang="pl-PL" sz="1000" b="0" i="0" u="none" strike="noStrike" kern="1200" cap="none" spc="0" normalizeH="0" baseline="0" noProof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tide_sans_cond300_lil_kahuna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Okres spłaty – </a:t>
            </a: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do 4 lat,</a:t>
            </a:r>
            <a:endParaRPr kumimoji="0" lang="pl-PL" sz="1000" b="0" i="0" u="none" strike="noStrike" kern="1200" cap="none" spc="0" normalizeH="0" baseline="0" noProof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tide_sans_cond300_lil_kahuna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Oprocentowanie – </a:t>
            </a: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0,1 proc. w skali roku,</a:t>
            </a:r>
            <a:endParaRPr kumimoji="0" lang="pl-PL" sz="1000" b="0" i="0" u="none" strike="noStrike" kern="1200" cap="none" spc="0" normalizeH="0" baseline="0" noProof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tide_sans_cond300_lil_kahuna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Karencja w spłacie – do 12 miesięcy,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Prowizja – </a:t>
            </a: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brak opłat i prowizji.</a:t>
            </a:r>
            <a:endParaRPr kumimoji="0" lang="pl-PL" sz="1000" b="0" i="0" u="none" strike="noStrike" kern="1200" cap="none" spc="0" normalizeH="0" baseline="0" noProof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tide_sans_cond300_lil_kahu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818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39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E069734-FB71-4ABD-8853-DA47FE057304}"/>
              </a:ext>
            </a:extLst>
          </p:cNvPr>
          <p:cNvSpPr txBox="1">
            <a:spLocks/>
          </p:cNvSpPr>
          <p:nvPr/>
        </p:nvSpPr>
        <p:spPr>
          <a:xfrm>
            <a:off x="685799" y="1371600"/>
            <a:ext cx="10610811" cy="1433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de_sans_cond400_lil_dude"/>
                <a:ea typeface="+mj-ea"/>
                <a:cs typeface="+mj-cs"/>
              </a:rPr>
              <a:t>Pożyczka na start dla podmiotów </a:t>
            </a:r>
            <a:br>
              <a:rPr kumimoji="0" lang="pl-PL" sz="3000" b="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de_sans_cond400_lil_dude"/>
                <a:ea typeface="+mj-ea"/>
                <a:cs typeface="+mj-cs"/>
              </a:rPr>
            </a:br>
            <a:r>
              <a:rPr kumimoji="0" lang="pl-PL" sz="3000" b="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de_sans_cond400_lil_dude"/>
                <a:ea typeface="+mj-ea"/>
                <a:cs typeface="+mj-cs"/>
              </a:rPr>
              <a:t>ekonomii społecznej</a:t>
            </a:r>
            <a:br>
              <a:rPr kumimoji="0" lang="pl-PL" sz="3000" b="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de_sans_cond400_lil_dude"/>
                <a:ea typeface="+mj-ea"/>
                <a:cs typeface="+mj-cs"/>
              </a:rPr>
            </a:br>
            <a:endParaRPr kumimoji="0" lang="pl-PL" sz="30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45CB2CFC-FC96-4829-A175-253E37B07B09}"/>
              </a:ext>
            </a:extLst>
          </p:cNvPr>
          <p:cNvSpPr txBox="1">
            <a:spLocks/>
          </p:cNvSpPr>
          <p:nvPr/>
        </p:nvSpPr>
        <p:spPr>
          <a:xfrm>
            <a:off x="685799" y="2521097"/>
            <a:ext cx="10256521" cy="3984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dla PES, które działają 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nie dłużej niż 12 m-</a:t>
            </a:r>
            <a:r>
              <a:rPr kumimoji="0" 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cy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tide_sans_cond300_lil_kahuna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wysokość – 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do 100 tys. zł na jedną pożyczkę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, ale nie więcej niż 200 tys. zł na jeden PES (tj. pożyczka na sfinansowanie kosztów funkcjonowania PES we wczesnej fazie rozwoju działalności gospodarczej oraz pożyczka na utworzenie miejsca/miejsc pracy, przy czym druga pożyczka na start może zostać udzielona wyłącznie na utworzenie nowego/kolejnego miejsca/miejsc pracy)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maksymalny okres spłaty – 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5 lat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tide_sans_cond300_lil_kahuna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karencja w spłacie kapitału – 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do 6 m-</a:t>
            </a:r>
            <a:r>
              <a:rPr kumimoji="0" 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cy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tide_sans_cond300_lil_kahuna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brak prowizji i opłat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tide_sans_cond300_lil_kahuna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oprocentowanie – na poziomie stopy redyskonta weksli NBP; obniżenie do ½ stopy redyskonta weksli NBP w przypadku gdy celem/jednym z celów realizowanego przedsięwzięcia jest utworzenie nowego miejsca pracy w ramach pożyczki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W związku z COVID-19 wprowadzono szczególne środki i rozwiązania w celu zabezpieczenia płynności i ciągłości działalności PES oraz utrzymania miejsc pracy. </a:t>
            </a:r>
            <a:b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</a:b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Modyfikacja parametrów pożyczek: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Wydłużenie okresu spłaty pożyczki 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o maks. 12 m-</a:t>
            </a:r>
            <a:r>
              <a:rPr kumimoji="0" 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cy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 (do 6 lat)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tide_sans_cond300_lil_kahuna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Wydłużenie karencji w spłacie kapitału dodatkowo 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o maks. 12 m-</a:t>
            </a:r>
            <a:r>
              <a:rPr kumimoji="0" 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cy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tide_sans_cond300_lil_kahuna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Wprowadzenie tzw. wakacji kredytowych, tj. możliwości zawieszenia spłaty rat kapitałowych lub kapitałowo-odsetkowych na okres 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do 12 m-</a:t>
            </a:r>
            <a:r>
              <a:rPr kumimoji="0" 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cy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tide_sans_cond300_lil_kahuna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Obniżenie oprocentowania pożyczek o wartości 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do 100 tys. zł do poziomu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½ stopy redyskonta weksli NBP,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¼ stopy redyskonta weksli NBP w przypadku gdy celem/jednym z celów wykorzystania pożyczki jest tworzenie miejsca pracy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Obniżenie obowiązującego oprocentowania do 0 proc.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 w przypadku, gdy pożyczkobiorca uzasadni swoją trudną sytuację finansową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Wydłużenie okresu na utworzenie miejsc pracy o dodatkowe 12 m-</a:t>
            </a:r>
            <a:r>
              <a:rPr kumimoji="0" 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cy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endParaRPr kumimoji="0" lang="pl-PL" sz="7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914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0704" y="-250967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</a:t>
            </a:fld>
            <a:endParaRPr lang="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3348" y="1603007"/>
            <a:ext cx="3342324" cy="4707499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042126" y="2790826"/>
            <a:ext cx="29995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all" spc="300" normalizeH="0" baseline="0" noProof="0" dirty="0">
                <a:ln>
                  <a:noFill/>
                </a:ln>
                <a:effectLst/>
                <a:uLnTx/>
                <a:uFillTx/>
                <a:latin typeface="Goudy Old Style"/>
                <a:ea typeface="+mj-ea"/>
                <a:cs typeface="+mj-cs"/>
              </a:rPr>
              <a:t>Gdzie Dziś</a:t>
            </a:r>
            <a:br>
              <a:rPr kumimoji="0" lang="pl-PL" sz="3600" b="0" i="0" u="none" strike="noStrike" kern="0" cap="all" spc="300" normalizeH="0" baseline="0" noProof="0" dirty="0">
                <a:ln>
                  <a:noFill/>
                </a:ln>
                <a:effectLst/>
                <a:uLnTx/>
                <a:uFillTx/>
                <a:latin typeface="Goudy Old Style"/>
                <a:ea typeface="+mj-ea"/>
                <a:cs typeface="+mj-cs"/>
              </a:rPr>
            </a:br>
            <a:r>
              <a:rPr kumimoji="0" lang="en-US" sz="3600" b="0" i="0" u="none" strike="noStrike" kern="0" cap="all" spc="300" normalizeH="0" baseline="0" noProof="0" dirty="0">
                <a:ln>
                  <a:noFill/>
                </a:ln>
                <a:effectLst/>
                <a:uLnTx/>
                <a:uFillTx/>
                <a:latin typeface="Goudy Old Style"/>
                <a:ea typeface="+mj-ea"/>
                <a:cs typeface="+mj-cs"/>
              </a:rPr>
              <a:t> Jestem?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648" y="1227269"/>
            <a:ext cx="11468986" cy="28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00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40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FC5FE125-7829-4307-A2DA-B47949BF8543}"/>
              </a:ext>
            </a:extLst>
          </p:cNvPr>
          <p:cNvSpPr txBox="1">
            <a:spLocks/>
          </p:cNvSpPr>
          <p:nvPr/>
        </p:nvSpPr>
        <p:spPr>
          <a:xfrm>
            <a:off x="685799" y="1371600"/>
            <a:ext cx="10610811" cy="1449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de_sans_cond400_lil_dude"/>
                <a:ea typeface="+mj-ea"/>
                <a:cs typeface="+mj-cs"/>
              </a:rPr>
              <a:t>Pożyczki na rozwój podmiotów ekonomii społecznej</a:t>
            </a:r>
            <a:br>
              <a:rPr kumimoji="0" lang="pl-PL" sz="30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de_sans_cond400_lil_dude"/>
                <a:ea typeface="+mj-ea"/>
                <a:cs typeface="+mj-cs"/>
              </a:rPr>
            </a:br>
            <a:endParaRPr kumimoji="0" lang="pl-PL" sz="30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9E620865-AC5B-44B4-A052-1817159583A6}"/>
              </a:ext>
            </a:extLst>
          </p:cNvPr>
          <p:cNvSpPr txBox="1">
            <a:spLocks/>
          </p:cNvSpPr>
          <p:nvPr/>
        </p:nvSpPr>
        <p:spPr>
          <a:xfrm>
            <a:off x="685799" y="2521098"/>
            <a:ext cx="10861767" cy="3980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wydłużenie karencji w spłacie kapitału dodatkowo o maks. 12 m-cy </a:t>
            </a:r>
            <a:r>
              <a: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(dla nowych pożyczek oraz już udzielonych, w których nie rozpoczęła się jeszcze spłata kapitału)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maksymalnie </a:t>
            </a:r>
            <a:r>
              <a: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12-miesięczne wakacje kredytowe</a:t>
            </a:r>
            <a:r>
              <a: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 (możliwość zawieszenia spłaty rat kapitałowych lub kapitałowo-odsetkowych - do uzgodnienia pomiędzy pośrednikiem i PES)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dwukrotne obniżenie oprocentowania na okres nie dłuższy niż 12 m-cy* (dla nowych pożyczek oraz już udzielonych)**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*po upływie 12 miesięcy, dla wszystkich pożyczek oprocentowanie ustalane jest wg dotychczasowych zasad, wynikających z założeń Strategii Inwestycyjnej, tj. przed uwzględnieniem zmian;</a:t>
            </a:r>
            <a:br>
              <a: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</a:br>
            <a:r>
              <a: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** w stosunku do pożyczek udzielonych obniżenie oprocentowania odnosi się do stopy redyskonta weksli, obowiązującej w dniu zawarcia umowy pożyczki;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w przypadku trudnej sytuacji finansowej PES, związanej z COVID-19, pośrednik finansowy może obniżyć oprocentowanie </a:t>
            </a:r>
            <a:r>
              <a: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do 0 proc. na okres nie dłuższy niż 12 m-cy</a:t>
            </a:r>
            <a:endParaRPr kumimoji="0" lang="pl-PL" sz="1100" b="0" i="0" u="none" strike="noStrike" kern="1200" cap="none" spc="0" normalizeH="0" baseline="0" noProof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tide_sans_cond300_lil_kahuna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wydłużenie okresu utworzenia miejsca pracy maksymalnie </a:t>
            </a:r>
            <a:r>
              <a: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500_dudette"/>
                <a:ea typeface="+mn-ea"/>
                <a:cs typeface="+mn-cs"/>
              </a:rPr>
              <a:t>do 12 m-cy </a:t>
            </a:r>
            <a:endParaRPr kumimoji="0" lang="pl-PL" sz="1100" b="0" i="0" u="none" strike="noStrike" kern="1200" cap="none" spc="0" normalizeH="0" baseline="0" noProof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tide_sans_cond300_lil_kahuna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wydłużenie okresu spłaty pożyczek o maksymalnie 12 miesięcy (dla Pożyczki na start i Pożyczki Rozwojowej).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de_sans_cond300_lil_kahuna"/>
                <a:ea typeface="+mn-ea"/>
                <a:cs typeface="+mn-cs"/>
              </a:rPr>
              <a:t>Zmiany mają charakter tymczasowy i obowiązują do 3 m-cy od dnia ogłoszenia zakończenia stanu epidemii w związku z zakażeniami wirusem SARS-CoV-2.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071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41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5465C33-8791-4575-8602-45A39BFCC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3316" y="1276833"/>
            <a:ext cx="8145368" cy="50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86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42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6E0FBC60-9834-4341-BB0A-0C56691CF3C1}"/>
              </a:ext>
            </a:extLst>
          </p:cNvPr>
          <p:cNvSpPr txBox="1">
            <a:spLocks/>
          </p:cNvSpPr>
          <p:nvPr/>
        </p:nvSpPr>
        <p:spPr>
          <a:xfrm>
            <a:off x="685799" y="1371600"/>
            <a:ext cx="10610811" cy="1149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PAFPIO</a:t>
            </a:r>
            <a:endParaRPr kumimoji="0" lang="pl-PL" sz="32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57556500-E218-4DA0-BF25-E97CEC7DBE51}"/>
              </a:ext>
            </a:extLst>
          </p:cNvPr>
          <p:cNvSpPr txBox="1">
            <a:spLocks/>
          </p:cNvSpPr>
          <p:nvPr/>
        </p:nvSpPr>
        <p:spPr>
          <a:xfrm>
            <a:off x="967739" y="1793978"/>
            <a:ext cx="10256521" cy="436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Droid Serif"/>
                <a:ea typeface="+mn-ea"/>
                <a:cs typeface="+mn-cs"/>
              </a:rPr>
              <a:t>Pożyczki pomostowe, np. na prefinansowanie działań, pozwalające na realizację projektu, zanim organizacja podpisze umowę, otrzyma pierwszą lub kolejną transzę, lub na zakończenie realizacji w oczekiwaniu na refundację poniesionych kosztów.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Droid Serif"/>
                <a:ea typeface="+mn-ea"/>
                <a:cs typeface="+mn-cs"/>
              </a:rPr>
              <a:t>Pożyczki operacyjne na zachowanie płynności finansowej, np. oczekując na przychody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Droid Serif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Droid Serif"/>
                <a:ea typeface="+mn-ea"/>
                <a:cs typeface="+mn-cs"/>
              </a:rPr>
              <a:t>z rozliczenia podatku (1%) czy na zaplanowanie i przeprowadzenie zbiórki publicznej.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Droid Serif"/>
                <a:ea typeface="+mn-ea"/>
                <a:cs typeface="+mn-cs"/>
              </a:rPr>
              <a:t>Pożyczki  inwestycyjne, np. na zakup środka transportu lub sprzętu, remont dachu, wymianę okien, a także na rozwój sprzedaży w ramach działalności odpłatnej lub gospodarczej itp.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710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43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C0CD7957-BD1E-4111-8FBF-2A25F9F9D17D}"/>
              </a:ext>
            </a:extLst>
          </p:cNvPr>
          <p:cNvSpPr txBox="1">
            <a:spLocks/>
          </p:cNvSpPr>
          <p:nvPr/>
        </p:nvSpPr>
        <p:spPr>
          <a:xfrm>
            <a:off x="685799" y="1371600"/>
            <a:ext cx="10610811" cy="849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PAFPIO</a:t>
            </a:r>
            <a:endParaRPr kumimoji="0" lang="pl-PL" sz="32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0439D39E-5B24-4822-B9D9-A17FC8BC6872}"/>
              </a:ext>
            </a:extLst>
          </p:cNvPr>
          <p:cNvSpPr txBox="1">
            <a:spLocks/>
          </p:cNvSpPr>
          <p:nvPr/>
        </p:nvSpPr>
        <p:spPr>
          <a:xfrm>
            <a:off x="685799" y="1554958"/>
            <a:ext cx="10256521" cy="436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DLA KOGO: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Droid Serif"/>
                <a:ea typeface="+mn-ea"/>
                <a:cs typeface="+mn-cs"/>
              </a:rPr>
              <a:t>Udziela pożyczek organizacjom pozarządowym, a więc stowarzyszeniom, fundacjom lub organizacjom kościelnym, a także podmiotom ekonomii społecznej,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Droid Serif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Droid Serif"/>
                <a:ea typeface="+mn-ea"/>
                <a:cs typeface="+mn-cs"/>
              </a:rPr>
              <a:t>czyli spółdzielniom socjalnym i przedsiębiorstwom społecznym czy spółkom non-profit. </a:t>
            </a:r>
            <a:r>
              <a:rPr lang="pl-PL" sz="2000" dirty="0">
                <a:solidFill>
                  <a:srgbClr val="1D242E"/>
                </a:solidFill>
                <a:latin typeface="Droid Serif"/>
              </a:rPr>
              <a:t>                 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Droid Serif"/>
                <a:ea typeface="+mn-ea"/>
                <a:cs typeface="+mn-cs"/>
              </a:rPr>
              <a:t>W niektórych przypadkach o pożyczkę mogą ubiegać się także grupy nieformalne.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Droid Serif"/>
                <a:ea typeface="+mn-ea"/>
                <a:cs typeface="+mn-cs"/>
              </a:rPr>
              <a:t>KOSZTY: Podstawowym kosztem pożyczki są odsetki. Oprocentowanie pożyczek Funduszu PAFPIO wynosi 7,20 % w skali roku.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415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44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1CACE45-DFCA-446D-A252-D9D825315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6611" y="1446052"/>
            <a:ext cx="4266889" cy="503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01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45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C6E25F73-5DAE-49D7-9C49-93B3F35515AF}"/>
              </a:ext>
            </a:extLst>
          </p:cNvPr>
          <p:cNvSpPr txBox="1">
            <a:spLocks/>
          </p:cNvSpPr>
          <p:nvPr/>
        </p:nvSpPr>
        <p:spPr>
          <a:xfrm>
            <a:off x="1186008" y="1821658"/>
            <a:ext cx="9819984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Dotacje od jednostek publicznych, granty i mini granty</a:t>
            </a:r>
            <a:endParaRPr kumimoji="0" lang="en-US" sz="40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168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46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0F8E2160-20CE-4EB3-AF70-59B8F7CB9715}"/>
              </a:ext>
            </a:extLst>
          </p:cNvPr>
          <p:cNvSpPr txBox="1">
            <a:spLocks/>
          </p:cNvSpPr>
          <p:nvPr/>
        </p:nvSpPr>
        <p:spPr>
          <a:xfrm>
            <a:off x="1459091" y="1669406"/>
            <a:ext cx="9486901" cy="43720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ART. 5 Ustawy o działalności pożytku publicznego i o wolontariacie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Współpraca, o której mowa w ust. 1, odbywa się w szczególności w formach: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1) zlecania organizacjom pozarządowym oraz podmiotom wymienionym w art. 3 ust. 3 realizacji zadań publicznych na zasadach określonych w ustawie;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2) wzajemnego informowania się o planowanych kierunkach działalności;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3) konsultowania z organizacjami pozarządowymi oraz podmiotami wymienionymi w art. 3 ust. 3 projektów aktów normatywnych w dziedzinach dotyczących działalności statutowej tych organizacji;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4) konsultowania projektów aktów normatywnych dotyczących sfery zadań publicznych, o której mowa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 art. 4, z radami działalności pożytku publicznego, w przypadku ich utworzenia przez właściwe jednostki samorządu terytorialnego;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5) tworzenia wspólnych zespołów o charakterze doradczym i inicjatywnym, złożonych z przedstawicieli organizacji pozarządowych, podmiotów wymienionych w art. 3 ust. 3 oraz przedstawicieli właściwych organów administracji publicznej;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6) umowy o wykonanie inicjatywy lokalnej na zasadach określonych w ustawie;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7) umowy partnerskiej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136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47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graphicFrame>
        <p:nvGraphicFramePr>
          <p:cNvPr id="11" name="Symbol zastępczy zawartości 4">
            <a:extLst>
              <a:ext uri="{FF2B5EF4-FFF2-40B4-BE49-F238E27FC236}">
                <a16:creationId xmlns:a16="http://schemas.microsoft.com/office/drawing/2014/main" id="{7D1EA503-F00F-44F3-A832-F10D1F35E6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448951"/>
              </p:ext>
            </p:extLst>
          </p:nvPr>
        </p:nvGraphicFramePr>
        <p:xfrm>
          <a:off x="1204118" y="1858963"/>
          <a:ext cx="9783763" cy="420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416536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48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0F8E2160-20CE-4EB3-AF70-59B8F7CB9715}"/>
              </a:ext>
            </a:extLst>
          </p:cNvPr>
          <p:cNvSpPr txBox="1">
            <a:spLocks/>
          </p:cNvSpPr>
          <p:nvPr/>
        </p:nvSpPr>
        <p:spPr>
          <a:xfrm>
            <a:off x="1371600" y="2200940"/>
            <a:ext cx="9486901" cy="3577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zasadę pomocniczości 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- przekazuje się obywatelom i ich organizacjom kompetencje i środki do działania wszędzie tam gdzie jest to możliwe. Zasada pomocniczości przyznaje obywatelom pierwszeństwo decydowaniu </a:t>
            </a:r>
            <a:b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</a:b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o sposobie rozwiązywania własnych problemów, własnych spraw.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zasadę partnerstwa 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-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dążenie do ściślejszej współpracy pomiędzy organami administracji publicznej a podmiotami III sektora. Realizacja tej zasady oznacza szerokie, aktywne i przejrzyste włączenie odpowiednich partnerów w uczestnictwo w różnych formach współpracy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49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49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0F8E2160-20CE-4EB3-AF70-59B8F7CB9715}"/>
              </a:ext>
            </a:extLst>
          </p:cNvPr>
          <p:cNvSpPr txBox="1">
            <a:spLocks/>
          </p:cNvSpPr>
          <p:nvPr/>
        </p:nvSpPr>
        <p:spPr>
          <a:xfrm>
            <a:off x="1352549" y="1630218"/>
            <a:ext cx="9486901" cy="4372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zasadę efektywności 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–wspólne dążenie do osiągnięcia możliwie najlepszych efektów w realizacji zadań.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ma znaczenie szczególnie w sytuacjach, w których dla osiągnięcia zamierzonych efektów ponosi się określone nakłady. Na gruncie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UoDPPiW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jej stosowanie jest istotne zwłaszcza z związku ze zlecaniem zadań publicznych</a:t>
            </a: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zasadę jawności 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-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obejmująca dochody i wydatki publiczne oznacza, iż nie mogą one być tajne i stanowi jedną z cech demokratyzmu. Za jej rozwinięcie uważa się zasadę przejrzystości (jawności materialnej), którą określa się także jako transparentność. Zasadę przejrzystości łączy się ze wzrostem roli społeczeństwa obywatelskiego, a jej wyrazem jest w szczególności wzrost znaczenia konsultacji społecznych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zasadę uczciwej konkurencji –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konieczność stworzenia warunków równoprawnego uczestnictwa w przestrzeni publicznej np.: zapobieganiu asymetrii informacyjnej</a:t>
            </a:r>
          </a:p>
        </p:txBody>
      </p:sp>
    </p:spTree>
    <p:extLst>
      <p:ext uri="{BB962C8B-B14F-4D97-AF65-F5344CB8AC3E}">
        <p14:creationId xmlns:p14="http://schemas.microsoft.com/office/powerpoint/2010/main" val="3201289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548640" y="1487031"/>
            <a:ext cx="10747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l-PL" sz="3200" cap="all" spc="300" dirty="0">
                <a:solidFill>
                  <a:srgbClr val="1D242E"/>
                </a:solidFill>
                <a:latin typeface="Goudy Old Style"/>
                <a:ea typeface="+mj-ea"/>
                <a:cs typeface="+mj-cs"/>
              </a:rPr>
              <a:t>EKONOMIA SPOŁECZNA (definicja: gov.pl)</a:t>
            </a:r>
            <a:endParaRPr lang="pl-PL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48640" y="2758123"/>
            <a:ext cx="11125909" cy="284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ts val="1000"/>
              </a:spcBef>
              <a:buSzPct val="70000"/>
            </a:pPr>
            <a:r>
              <a:rPr lang="pl-PL" sz="2000" b="1" dirty="0">
                <a:solidFill>
                  <a:srgbClr val="1D242E"/>
                </a:solidFill>
                <a:latin typeface="Open Sans"/>
              </a:rPr>
              <a:t>Ekonomia społeczna i solidarna to sfera aktywności obywatelskiej, która poprzez działalność ekonomiczną i działalność pożytku publicznego służy: integracji zawodowej i społecznej osób zagrożonych marginalizacją społeczną, tworzeniu miejsc pracy, świadczeniu usług społecznych użyteczności publicznej (na rzecz interesu ogólnego) oraz rozwojowi lokalnemu.</a:t>
            </a:r>
          </a:p>
          <a:p>
            <a:pPr lvl="0" fontAlgn="base">
              <a:lnSpc>
                <a:spcPct val="90000"/>
              </a:lnSpc>
              <a:spcBef>
                <a:spcPts val="1000"/>
              </a:spcBef>
              <a:buSzPct val="70000"/>
            </a:pPr>
            <a:endParaRPr lang="pl-PL" sz="2000" b="1" dirty="0">
              <a:solidFill>
                <a:srgbClr val="1D242E"/>
              </a:solidFill>
              <a:latin typeface="Open Sans"/>
            </a:endParaRPr>
          </a:p>
          <a:p>
            <a:pPr lvl="0" fontAlgn="base">
              <a:lnSpc>
                <a:spcPct val="90000"/>
              </a:lnSpc>
              <a:spcBef>
                <a:spcPts val="1000"/>
              </a:spcBef>
              <a:buSzPct val="70000"/>
            </a:pPr>
            <a:r>
              <a:rPr lang="pl-PL" sz="2000" dirty="0">
                <a:solidFill>
                  <a:srgbClr val="1D242E"/>
                </a:solidFill>
                <a:latin typeface="Open Sans"/>
              </a:rPr>
              <a:t>To działalność o celach głównie społecznych, w ramach której zyski nie podlegają podziałowi, a są przeznaczane na te cele lub na rzecz wspólnoty – w przeciwieństwie do zwykłych przedsiębiorstw, gdzie celem jest maksymalizacja zysku i  zwiększenie dochodu właścicieli.</a:t>
            </a:r>
          </a:p>
        </p:txBody>
      </p:sp>
    </p:spTree>
    <p:extLst>
      <p:ext uri="{BB962C8B-B14F-4D97-AF65-F5344CB8AC3E}">
        <p14:creationId xmlns:p14="http://schemas.microsoft.com/office/powerpoint/2010/main" val="17049920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50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0F8E2160-20CE-4EB3-AF70-59B8F7CB9715}"/>
              </a:ext>
            </a:extLst>
          </p:cNvPr>
          <p:cNvSpPr txBox="1">
            <a:spLocks/>
          </p:cNvSpPr>
          <p:nvPr/>
        </p:nvSpPr>
        <p:spPr>
          <a:xfrm>
            <a:off x="1371600" y="2200940"/>
            <a:ext cx="9486901" cy="3577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zasadę suwerenności stron – </a:t>
            </a: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polega na wzajemnym poszanowaniu autonomii współpracujących podmiotów i jest powiązana ściśle z zasadą partnerstwa. Wiąże się także z zakazem władczej ingerencji – za wyjątkiem sytuacji, gdy jest to wy raźnie przewidziane w przepisach prawa (np. wynikające z ustaw uprawnienia kontrolne i nadzorcze organów administracji).</a:t>
            </a:r>
            <a:endParaRPr kumimoji="0" lang="pl-PL" altLang="pl-PL" sz="2400" b="0" i="0" u="none" strike="noStrike" kern="1200" cap="none" spc="0" normalizeH="0" baseline="0" noProof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zasadę legalności </a:t>
            </a:r>
            <a:r>
              <a:rPr kumimoji="0" lang="pl-PL" altLang="pl-PL" sz="24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- w myśl której wszelkie działania organów administracji oraz podmiotów odbywają się w granicach i na podstawie przepisów prawa.</a:t>
            </a: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445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51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pic>
        <p:nvPicPr>
          <p:cNvPr id="11" name="Picture 4" descr="Kształty geometryczne na drewnianym tle">
            <a:extLst>
              <a:ext uri="{FF2B5EF4-FFF2-40B4-BE49-F238E27FC236}">
                <a16:creationId xmlns:a16="http://schemas.microsoft.com/office/drawing/2014/main" id="{8328A13F-C58B-493E-A738-6333256AA5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19" b="13212"/>
          <a:stretch/>
        </p:blipFill>
        <p:spPr>
          <a:xfrm>
            <a:off x="1936291" y="1565997"/>
            <a:ext cx="8007530" cy="4504229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F24554FD-FD5C-49B5-A651-CB1B7DF24CCB}"/>
              </a:ext>
            </a:extLst>
          </p:cNvPr>
          <p:cNvSpPr txBox="1">
            <a:spLocks/>
          </p:cNvSpPr>
          <p:nvPr/>
        </p:nvSpPr>
        <p:spPr>
          <a:xfrm>
            <a:off x="1459091" y="2956119"/>
            <a:ext cx="9486900" cy="11569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Współpraca</a:t>
            </a:r>
            <a:r>
              <a:rPr kumimoji="0" lang="en-US" sz="3200" b="0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 PES z </a:t>
            </a:r>
            <a:r>
              <a:rPr kumimoji="0" lang="en-US" sz="3200" b="0" i="0" u="none" strike="noStrike" kern="1200" cap="all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biznesem</a:t>
            </a:r>
            <a:endParaRPr kumimoji="0" lang="en-US" sz="3200" b="0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020511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52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pic>
        <p:nvPicPr>
          <p:cNvPr id="14" name="Picture 4" descr="Blue ribbon rosette">
            <a:extLst>
              <a:ext uri="{FF2B5EF4-FFF2-40B4-BE49-F238E27FC236}">
                <a16:creationId xmlns:a16="http://schemas.microsoft.com/office/drawing/2014/main" id="{5CD71EA4-F00B-41E8-8358-BBC4A82614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308" b="10737"/>
          <a:stretch/>
        </p:blipFill>
        <p:spPr>
          <a:xfrm>
            <a:off x="1018903" y="1649277"/>
            <a:ext cx="10277708" cy="4176027"/>
          </a:xfrm>
          <a:prstGeom prst="rect">
            <a:avLst/>
          </a:prstGeom>
        </p:spPr>
      </p:pic>
      <p:sp>
        <p:nvSpPr>
          <p:cNvPr id="15" name="Tytuł 1">
            <a:extLst>
              <a:ext uri="{FF2B5EF4-FFF2-40B4-BE49-F238E27FC236}">
                <a16:creationId xmlns:a16="http://schemas.microsoft.com/office/drawing/2014/main" id="{CECAC14E-2EB3-4179-A5AA-A95DFE0CB606}"/>
              </a:ext>
            </a:extLst>
          </p:cNvPr>
          <p:cNvSpPr txBox="1">
            <a:spLocks/>
          </p:cNvSpPr>
          <p:nvPr/>
        </p:nvSpPr>
        <p:spPr>
          <a:xfrm>
            <a:off x="-1251021" y="2559597"/>
            <a:ext cx="9486900" cy="11569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sponsoring</a:t>
            </a:r>
            <a:endParaRPr kumimoji="0" lang="en-US" sz="4800" b="1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63262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53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C474D8B7-4BE1-4929-836F-4A52EB219E33}"/>
              </a:ext>
            </a:extLst>
          </p:cNvPr>
          <p:cNvSpPr txBox="1">
            <a:spLocks/>
          </p:cNvSpPr>
          <p:nvPr/>
        </p:nvSpPr>
        <p:spPr>
          <a:xfrm>
            <a:off x="1352549" y="1557846"/>
            <a:ext cx="9486901" cy="3577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Sponsoring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oznacza odpłatne przysporzenie majątkowe, wyrażające się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w pieniądzach, rzeczach bądź usługach, dokonywane przez określonego przedsiębiorcę (sponsora) na rzecz wybranej osoby fizycznej, organizacji, instytucji lub innej struktury prawnej (sponsorowanego) w celu wykonania przez nią czynności wskazanych w umowie sponsoringu, a zmierzających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do utrwalenia lub spotęgowania renomy sponsora, do podwyższenia stopnia jego popularności w odnośnym środowisku społecznym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oraz do zwiększenia jego zysków. (definicja na podstawie Lech Stecki, Sponsoring)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                                                                                                                      NGO.pl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740BCE4-A90C-48DE-8F7F-0457BCE28775}"/>
              </a:ext>
            </a:extLst>
          </p:cNvPr>
          <p:cNvSpPr txBox="1"/>
          <p:nvPr/>
        </p:nvSpPr>
        <p:spPr>
          <a:xfrm>
            <a:off x="1975819" y="5255060"/>
            <a:ext cx="86269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222222"/>
                </a:solidFill>
                <a:highlight>
                  <a:srgbClr val="FF0000"/>
                </a:highlight>
                <a:latin typeface="Fira Sans"/>
              </a:rPr>
              <a:t>Konieczna jest rejestracja działalności gospodarczej</a:t>
            </a:r>
          </a:p>
        </p:txBody>
      </p:sp>
    </p:spTree>
    <p:extLst>
      <p:ext uri="{BB962C8B-B14F-4D97-AF65-F5344CB8AC3E}">
        <p14:creationId xmlns:p14="http://schemas.microsoft.com/office/powerpoint/2010/main" val="3877794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54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pic>
        <p:nvPicPr>
          <p:cNvPr id="11" name="Picture 4" descr="Gloeilamp op een gele achtergrond met geschetste lichtbundels en een kabel">
            <a:extLst>
              <a:ext uri="{FF2B5EF4-FFF2-40B4-BE49-F238E27FC236}">
                <a16:creationId xmlns:a16="http://schemas.microsoft.com/office/drawing/2014/main" id="{56573D29-8076-4D95-9D28-77CB785142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537"/>
          <a:stretch/>
        </p:blipFill>
        <p:spPr>
          <a:xfrm>
            <a:off x="2182307" y="1673564"/>
            <a:ext cx="7515498" cy="4227461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D37B74C4-FB01-478E-B07D-44BC86485842}"/>
              </a:ext>
            </a:extLst>
          </p:cNvPr>
          <p:cNvSpPr txBox="1">
            <a:spLocks/>
          </p:cNvSpPr>
          <p:nvPr/>
        </p:nvSpPr>
        <p:spPr>
          <a:xfrm>
            <a:off x="205563" y="3984170"/>
            <a:ext cx="9486900" cy="11251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fundraising</a:t>
            </a:r>
          </a:p>
        </p:txBody>
      </p:sp>
    </p:spTree>
    <p:extLst>
      <p:ext uri="{BB962C8B-B14F-4D97-AF65-F5344CB8AC3E}">
        <p14:creationId xmlns:p14="http://schemas.microsoft.com/office/powerpoint/2010/main" val="20158395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55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4CB6DC8-C6AE-46D8-B301-E9727768D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39" y="1435033"/>
            <a:ext cx="10114722" cy="505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165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56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graphicFrame>
        <p:nvGraphicFramePr>
          <p:cNvPr id="11" name="Symbol zastępczy zawartości 2">
            <a:extLst>
              <a:ext uri="{FF2B5EF4-FFF2-40B4-BE49-F238E27FC236}">
                <a16:creationId xmlns:a16="http://schemas.microsoft.com/office/drawing/2014/main" id="{6CECD157-4D19-4100-9994-9791F15C5C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073918"/>
              </p:ext>
            </p:extLst>
          </p:nvPr>
        </p:nvGraphicFramePr>
        <p:xfrm>
          <a:off x="1358537" y="2096590"/>
          <a:ext cx="9480913" cy="4288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110E36E-8134-4C8F-81B4-4F73B71B417B}"/>
              </a:ext>
            </a:extLst>
          </p:cNvPr>
          <p:cNvSpPr txBox="1"/>
          <p:nvPr/>
        </p:nvSpPr>
        <p:spPr>
          <a:xfrm>
            <a:off x="2888727" y="1335880"/>
            <a:ext cx="68084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0000"/>
                </a:solidFill>
                <a:latin typeface="Gill Sans MT"/>
              </a:rPr>
              <a:t>WYBRANE NARZĘDZIA FUNDRISINGU</a:t>
            </a:r>
          </a:p>
        </p:txBody>
      </p:sp>
    </p:spTree>
    <p:extLst>
      <p:ext uri="{BB962C8B-B14F-4D97-AF65-F5344CB8AC3E}">
        <p14:creationId xmlns:p14="http://schemas.microsoft.com/office/powerpoint/2010/main" val="31676596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57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pic>
        <p:nvPicPr>
          <p:cNvPr id="11" name="Picture 4" descr="Biała układanka z jednym czerwonym kawałkiem">
            <a:extLst>
              <a:ext uri="{FF2B5EF4-FFF2-40B4-BE49-F238E27FC236}">
                <a16:creationId xmlns:a16="http://schemas.microsoft.com/office/drawing/2014/main" id="{B4B83540-D7AD-4548-84E8-985A8AF27A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1996558" y="1512179"/>
            <a:ext cx="8198883" cy="4611865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8B443806-F01C-454C-94DD-F072BAF89044}"/>
              </a:ext>
            </a:extLst>
          </p:cNvPr>
          <p:cNvSpPr txBox="1">
            <a:spLocks/>
          </p:cNvSpPr>
          <p:nvPr/>
        </p:nvSpPr>
        <p:spPr>
          <a:xfrm>
            <a:off x="2064386" y="4710652"/>
            <a:ext cx="9486900" cy="1281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korzyści i wymagania współpracy z biznesem</a:t>
            </a:r>
            <a:endParaRPr kumimoji="0" lang="en-US" sz="36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55531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58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C8A6C9D-9719-4088-85A5-E7EDEE465B59}"/>
              </a:ext>
            </a:extLst>
          </p:cNvPr>
          <p:cNvSpPr txBox="1">
            <a:spLocks/>
          </p:cNvSpPr>
          <p:nvPr/>
        </p:nvSpPr>
        <p:spPr>
          <a:xfrm>
            <a:off x="757646" y="989811"/>
            <a:ext cx="10538965" cy="936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all" spc="30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społeczna odpowiedzialność biznesu (CSR).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F7AD350B-B6CC-4814-8845-82094EF4B59F}"/>
              </a:ext>
            </a:extLst>
          </p:cNvPr>
          <p:cNvSpPr txBox="1">
            <a:spLocks/>
          </p:cNvSpPr>
          <p:nvPr/>
        </p:nvSpPr>
        <p:spPr>
          <a:xfrm>
            <a:off x="1083342" y="2656217"/>
            <a:ext cx="9953559" cy="3535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Społeczna odpowiedzialność biznesu (ang.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Corporate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Social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Responsibility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– CSR) to strategia zarządzania, zgodnie z którą przedsiębiorstwa w swoich działaniach dobrowolnie uwzględniają interesy społeczne, aspekty środowiskowe, czy relacje z różnymi grupami interesariuszy, w szczególności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z pracownikami.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2612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59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AC99D73-2FF8-4B7B-B753-8DFC1944F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9744" y="1517110"/>
            <a:ext cx="7432511" cy="50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47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6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48639" y="1461731"/>
            <a:ext cx="10747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0" cap="all" spc="30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Podmioty Ekonomii Społecznej (definicja: gov.pl)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48639" y="2626430"/>
            <a:ext cx="11125910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ts val="1000"/>
              </a:spcBef>
              <a:buSzPct val="70000"/>
            </a:pPr>
            <a:r>
              <a:rPr lang="pl-PL" sz="1500" b="1" dirty="0">
                <a:solidFill>
                  <a:srgbClr val="1D242E"/>
                </a:solidFill>
                <a:latin typeface="inherit"/>
              </a:rPr>
              <a:t>Podmiotami ekonomii społecznej są:</a:t>
            </a:r>
            <a:endParaRPr lang="pl-PL" sz="1500" dirty="0">
              <a:solidFill>
                <a:srgbClr val="1D242E"/>
              </a:solidFill>
              <a:latin typeface="Open Sans"/>
            </a:endParaRPr>
          </a:p>
          <a:p>
            <a:pPr marL="228600" lvl="0" indent="-228600" fontAlgn="base">
              <a:lnSpc>
                <a:spcPct val="9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</a:pPr>
            <a:r>
              <a:rPr lang="pl-PL" sz="1500" b="1" dirty="0">
                <a:solidFill>
                  <a:srgbClr val="1D242E"/>
                </a:solidFill>
                <a:latin typeface="inherit"/>
              </a:rPr>
              <a:t>przedsiębiorstwa społeczne </a:t>
            </a:r>
            <a:r>
              <a:rPr lang="pl-PL" sz="1500" dirty="0">
                <a:solidFill>
                  <a:srgbClr val="1D242E"/>
                </a:solidFill>
                <a:latin typeface="Open Sans"/>
              </a:rPr>
              <a:t>– w tym spółdzielnie socjalne i inne podmioty, które zatrudniają co najmniej 50% osób z grup zagrożonych wykluczeniem społecznym (w tym niepełnosprawnych, bezrobotnych)  lub 30% osób o umiarkowanym lub znacznym stopniu niepełnosprawności. W przedsiębiorstwa społecznych zysk nie podlega podziałowi, lecz przeznaczany jest na wzmocnienie potencjału przedsiębiorstwa oraz na reintegrację zawodową i społeczną lub na działalność pożytku publicznego prowadzoną na rzecz społeczności lokalnej, w której działa przedsiębiorstwo;</a:t>
            </a:r>
          </a:p>
          <a:p>
            <a:pPr marL="228600" lvl="0" indent="-228600" fontAlgn="base">
              <a:lnSpc>
                <a:spcPct val="9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</a:pPr>
            <a:r>
              <a:rPr lang="pl-PL" sz="1500" b="1" dirty="0">
                <a:solidFill>
                  <a:srgbClr val="1D242E"/>
                </a:solidFill>
                <a:latin typeface="inherit"/>
              </a:rPr>
              <a:t>podmioty reintegracyjne </a:t>
            </a:r>
            <a:r>
              <a:rPr lang="pl-PL" sz="1500" dirty="0">
                <a:solidFill>
                  <a:srgbClr val="1D242E"/>
                </a:solidFill>
                <a:latin typeface="Open Sans"/>
              </a:rPr>
              <a:t>czyli np. Zakłady Aktywności Zawodowej, Warsztaty Terapii Zajęciowej, Centra Integracji Społecznej, Kluby Integracji Społecznej tj. takie, których głównym działaniem jest reintegracja społeczna i zawodowa osób zagrożonych wykluczeniem społecznym;</a:t>
            </a:r>
          </a:p>
          <a:p>
            <a:pPr marL="228600" lvl="0" indent="-228600" fontAlgn="base">
              <a:lnSpc>
                <a:spcPct val="9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</a:pPr>
            <a:r>
              <a:rPr lang="pl-PL" sz="1500" b="1" dirty="0">
                <a:solidFill>
                  <a:srgbClr val="1D242E"/>
                </a:solidFill>
                <a:latin typeface="inherit"/>
              </a:rPr>
              <a:t>podmioty działające w sferze pożytku publicznego </a:t>
            </a:r>
            <a:r>
              <a:rPr lang="pl-PL" sz="1500" dirty="0">
                <a:solidFill>
                  <a:srgbClr val="1D242E"/>
                </a:solidFill>
                <a:latin typeface="Open Sans"/>
              </a:rPr>
              <a:t>(np. stowarzyszenia, fundacje);</a:t>
            </a:r>
          </a:p>
          <a:p>
            <a:pPr marL="228600" lvl="0" indent="-228600" fontAlgn="base">
              <a:lnSpc>
                <a:spcPct val="9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</a:pPr>
            <a:r>
              <a:rPr lang="pl-PL" sz="1500" b="1" dirty="0">
                <a:solidFill>
                  <a:srgbClr val="1D242E"/>
                </a:solidFill>
                <a:latin typeface="inherit"/>
              </a:rPr>
              <a:t>podmioty sfery gospodarczej utworzone w związku z realizacją celu społecznego </a:t>
            </a:r>
            <a:r>
              <a:rPr lang="pl-PL" sz="1500" dirty="0">
                <a:solidFill>
                  <a:srgbClr val="1D242E"/>
                </a:solidFill>
                <a:latin typeface="Open Sans"/>
              </a:rPr>
              <a:t>(spółki non-profit i  spółdzielnie, których celem jest zatrudnienie tj. spółdzielnie pracy, inwalidów i niewidomych, działające w oparciu o Prawo spółdzielcze).</a:t>
            </a:r>
          </a:p>
        </p:txBody>
      </p:sp>
    </p:spTree>
    <p:extLst>
      <p:ext uri="{BB962C8B-B14F-4D97-AF65-F5344CB8AC3E}">
        <p14:creationId xmlns:p14="http://schemas.microsoft.com/office/powerpoint/2010/main" val="23733731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60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9DEB9A01-3877-46FD-914E-37F4DBD3F1BB}"/>
              </a:ext>
            </a:extLst>
          </p:cNvPr>
          <p:cNvSpPr txBox="1">
            <a:spLocks/>
          </p:cNvSpPr>
          <p:nvPr/>
        </p:nvSpPr>
        <p:spPr>
          <a:xfrm>
            <a:off x="2155979" y="860927"/>
            <a:ext cx="7275404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Dziękuję za uwagę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0477F055-CC50-4DD5-8052-BB3BA28461D3}"/>
              </a:ext>
            </a:extLst>
          </p:cNvPr>
          <p:cNvSpPr txBox="1">
            <a:spLocks/>
          </p:cNvSpPr>
          <p:nvPr/>
        </p:nvSpPr>
        <p:spPr>
          <a:xfrm>
            <a:off x="1110248" y="3218294"/>
            <a:ext cx="9366866" cy="2789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Michał Braun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braun.michal@gmail.com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32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42806" y="1916976"/>
            <a:ext cx="3291841" cy="31024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7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5" name="Prostokąt 4"/>
          <p:cNvSpPr/>
          <p:nvPr/>
        </p:nvSpPr>
        <p:spPr>
          <a:xfrm>
            <a:off x="5212080" y="2930531"/>
            <a:ext cx="56348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SzPct val="70000"/>
            </a:pPr>
            <a:r>
              <a:rPr lang="pl-PL" sz="2400" dirty="0">
                <a:solidFill>
                  <a:srgbClr val="1D242E"/>
                </a:solidFill>
                <a:latin typeface="Goudy Old Style"/>
              </a:rPr>
              <a:t>Przybliżenie źródeł finansowania podmiotów ekonomii społecznej: - prywatne i publiczne- krajowe i zagraniczne</a:t>
            </a:r>
          </a:p>
        </p:txBody>
      </p:sp>
    </p:spTree>
    <p:extLst>
      <p:ext uri="{BB962C8B-B14F-4D97-AF65-F5344CB8AC3E}">
        <p14:creationId xmlns:p14="http://schemas.microsoft.com/office/powerpoint/2010/main" val="228739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8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ACFF8790-DCA2-49C1-B44F-8E65200027BF}"/>
              </a:ext>
            </a:extLst>
          </p:cNvPr>
          <p:cNvSpPr txBox="1">
            <a:spLocks/>
          </p:cNvSpPr>
          <p:nvPr/>
        </p:nvSpPr>
        <p:spPr>
          <a:xfrm>
            <a:off x="942703" y="10948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>
                <a:latin typeface="Goudy Old Style" panose="02020502050305020303" pitchFamily="18" charset="0"/>
              </a:rPr>
              <a:t>Czy każde stowarzyszenie lub fundacja to podmiot ekonomii społecznej?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E3089F28-56B5-426E-AD8A-F7FA893F93C5}"/>
              </a:ext>
            </a:extLst>
          </p:cNvPr>
          <p:cNvSpPr txBox="1">
            <a:spLocks/>
          </p:cNvSpPr>
          <p:nvPr/>
        </p:nvSpPr>
        <p:spPr>
          <a:xfrm>
            <a:off x="2331926" y="2262952"/>
            <a:ext cx="9342623" cy="3881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1D242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Działalność nieodpłatna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-----------------------------------------------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Działalność odpłatna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Działalność gospodarcza</a:t>
            </a:r>
          </a:p>
        </p:txBody>
      </p:sp>
      <p:sp>
        <p:nvSpPr>
          <p:cNvPr id="14" name="Strzałka: w dół 3">
            <a:extLst>
              <a:ext uri="{FF2B5EF4-FFF2-40B4-BE49-F238E27FC236}">
                <a16:creationId xmlns:a16="http://schemas.microsoft.com/office/drawing/2014/main" id="{5767E293-C591-49F8-B57D-423184F1AE2B}"/>
              </a:ext>
            </a:extLst>
          </p:cNvPr>
          <p:cNvSpPr/>
          <p:nvPr/>
        </p:nvSpPr>
        <p:spPr>
          <a:xfrm>
            <a:off x="2331926" y="2780813"/>
            <a:ext cx="1055584" cy="2984185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5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3051"/>
            <a:ext cx="12192000" cy="2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5333" y="-250966"/>
            <a:ext cx="2997351" cy="1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062065-1A96-47DC-B73A-B5F368DA5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55"/>
          <a:stretch/>
        </p:blipFill>
        <p:spPr>
          <a:xfrm>
            <a:off x="9282225" y="49000"/>
            <a:ext cx="2909775" cy="1086066"/>
          </a:xfrm>
          <a:prstGeom prst="rect">
            <a:avLst/>
          </a:prstGeom>
        </p:spPr>
      </p:pic>
      <p:sp>
        <p:nvSpPr>
          <p:cNvPr id="50" name="Symbol zastępczy numeru slajdu 49">
            <a:extLst>
              <a:ext uri="{FF2B5EF4-FFF2-40B4-BE49-F238E27FC236}">
                <a16:creationId xmlns:a16="http://schemas.microsoft.com/office/drawing/2014/main" id="{31BD12F5-AFBD-4132-956D-D2D36677E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9</a:t>
            </a:fld>
            <a:endParaRPr lang="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14E20-A4E4-4321-9B03-81C06CCD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63" y="1135066"/>
            <a:ext cx="11468986" cy="28353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02DB95A-84CE-47AF-9F09-16971A9D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91" y="2096590"/>
            <a:ext cx="2859272" cy="27432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</a:rPr>
              <a:t>Przegląd prawnych możliwości finansowania działań PES w podziale na źródła.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44D88F16-8C68-43DC-8524-B520AEDAD217}"/>
              </a:ext>
            </a:extLst>
          </p:cNvPr>
          <p:cNvSpPr txBox="1">
            <a:spLocks/>
          </p:cNvSpPr>
          <p:nvPr/>
        </p:nvSpPr>
        <p:spPr>
          <a:xfrm>
            <a:off x="685799" y="1371600"/>
            <a:ext cx="10610811" cy="966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UODPPiOW</a:t>
            </a:r>
            <a:br>
              <a:rPr kumimoji="0" lang="pl-PL" sz="20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</a:br>
            <a:r>
              <a:rPr kumimoji="0" lang="pl-PL" sz="20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Art. 8. 1. Działalnością odpłatną pożytku publicznego jest:</a:t>
            </a:r>
            <a:endParaRPr kumimoji="0" lang="pl-PL" sz="20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9203B989-13E8-4109-B098-434D60A930B5}"/>
              </a:ext>
            </a:extLst>
          </p:cNvPr>
          <p:cNvSpPr txBox="1">
            <a:spLocks/>
          </p:cNvSpPr>
          <p:nvPr/>
        </p:nvSpPr>
        <p:spPr>
          <a:xfrm>
            <a:off x="685799" y="2333213"/>
            <a:ext cx="10988750" cy="3375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1) działalność prowadzona przez organizacje pozarządowe i podmioty wymienione w art. 3 ust. 3, w sferze zadań publicznych, o której mowa w art. 4,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za które pobierają one wynagrodzenie;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2) sprzedaż wytworzonych towarów lub świadczenie usług w zakresie: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a) rehabilitacji społecznej i zawodowej osób niepełnosprawnych na zasadach określonych w ustawie z dnia 27 sierpnia 1997 r. o rehabilitacji zawodowej i społecznej oraz zatrudnianiu osób niepełnosprawnych (Dz. U. z 2020 r. poz. 426, 568 i 875), lub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b) integracji i reintegracji zawodowej i społecznej osób zagrożonych wykluczeniem społecznym, o których mowa w ustawie z dnia 13 czerwca 2003 r.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o zatrudnieniu socjalnym (Dz. U. z 2020 r. poz. 176) oraz ustawie z dnia 27 kwietnia 2006 r. o spółdzielniach socjalnych (Dz. U. z 2018 r. poz. 1205,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z 2019 r. poz. 2020 oraz z 2020 r. poz. 875); 3) sprzedaż przedmiotów darowizny.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D242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2. Przychód z działalności odpłatnej pożytku publicznego służy wyłącznie prowadzeniu działalności pożytku publicznego.</a:t>
            </a:r>
          </a:p>
        </p:txBody>
      </p:sp>
    </p:spTree>
    <p:extLst>
      <p:ext uri="{BB962C8B-B14F-4D97-AF65-F5344CB8AC3E}">
        <p14:creationId xmlns:p14="http://schemas.microsoft.com/office/powerpoint/2010/main" val="281154104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D242E"/>
    </a:dk2>
    <a:lt2>
      <a:srgbClr val="F2F1F1"/>
    </a:lt2>
    <a:accent1>
      <a:srgbClr val="4472C4"/>
    </a:accent1>
    <a:accent2>
      <a:srgbClr val="ED7D31"/>
    </a:accent2>
    <a:accent3>
      <a:srgbClr val="A3A3A3"/>
    </a:accent3>
    <a:accent4>
      <a:srgbClr val="CF9B00"/>
    </a:accent4>
    <a:accent5>
      <a:srgbClr val="5B9BD5"/>
    </a:accent5>
    <a:accent6>
      <a:srgbClr val="70AD47"/>
    </a:accent6>
    <a:hlink>
      <a:srgbClr val="D26012"/>
    </a:hlink>
    <a:folHlink>
      <a:srgbClr val="9A5879"/>
    </a:folHlink>
  </a:clrScheme>
  <a:fontScheme name="Goudy and Gill Sans">
    <a:majorFont>
      <a:latin typeface="Goudy Old Style"/>
      <a:ea typeface=""/>
      <a:cs typeface=""/>
    </a:majorFont>
    <a:minorFont>
      <a:latin typeface="Gill Sans M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3842</Words>
  <Application>Microsoft Office PowerPoint</Application>
  <PresentationFormat>Panoramiczny</PresentationFormat>
  <Paragraphs>322</Paragraphs>
  <Slides>60</Slides>
  <Notes>59</Notes>
  <HiddenSlides>0</HiddenSlides>
  <MMClips>0</MMClips>
  <ScaleCrop>false</ScaleCrop>
  <HeadingPairs>
    <vt:vector size="6" baseType="variant">
      <vt:variant>
        <vt:lpstr>Używane czcionki</vt:lpstr>
      </vt:variant>
      <vt:variant>
        <vt:i4>14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75" baseType="lpstr">
      <vt:lpstr>-apple-system</vt:lpstr>
      <vt:lpstr>Arial</vt:lpstr>
      <vt:lpstr>Calibri</vt:lpstr>
      <vt:lpstr>Droid Serif</vt:lpstr>
      <vt:lpstr>Fira Sans</vt:lpstr>
      <vt:lpstr>Gill Sans MT</vt:lpstr>
      <vt:lpstr>Goudy Old Style</vt:lpstr>
      <vt:lpstr>inherit</vt:lpstr>
      <vt:lpstr>Open Sans</vt:lpstr>
      <vt:lpstr>Roboto</vt:lpstr>
      <vt:lpstr>tide_sans_cond300_lil_kahuna</vt:lpstr>
      <vt:lpstr>tide_sans_cond400_lil_dude</vt:lpstr>
      <vt:lpstr>tide_sans_cond500_dudette</vt:lpstr>
      <vt:lpstr>Times New Roman</vt:lpstr>
      <vt:lpstr>Motyw pakietu Office</vt:lpstr>
      <vt:lpstr> „Zewnętrzne źródła finansowania  podmiotów ekonomii społecznej”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Prezentacja programu PowerPoint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  <vt:lpstr>Przegląd prawnych możliwości finansowania działań PES w podziale na źródła.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Papier firmowy</dc:title>
  <dc:creator>Hanna Maliszewska</dc:creator>
  <cp:lastModifiedBy>Aneta Sępka</cp:lastModifiedBy>
  <cp:revision>76</cp:revision>
  <dcterms:created xsi:type="dcterms:W3CDTF">2021-02-28T07:16:11Z</dcterms:created>
  <dcterms:modified xsi:type="dcterms:W3CDTF">2021-07-15T12:32:26Z</dcterms:modified>
</cp:coreProperties>
</file>